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26" r:id="rId2"/>
  </p:sldMasterIdLst>
  <p:notesMasterIdLst>
    <p:notesMasterId r:id="rId37"/>
  </p:notesMasterIdLst>
  <p:handoutMasterIdLst>
    <p:handoutMasterId r:id="rId38"/>
  </p:handoutMasterIdLst>
  <p:sldIdLst>
    <p:sldId id="256" r:id="rId3"/>
    <p:sldId id="689" r:id="rId4"/>
    <p:sldId id="691" r:id="rId5"/>
    <p:sldId id="864" r:id="rId6"/>
    <p:sldId id="875" r:id="rId7"/>
    <p:sldId id="846" r:id="rId8"/>
    <p:sldId id="868" r:id="rId9"/>
    <p:sldId id="989" r:id="rId10"/>
    <p:sldId id="1004" r:id="rId11"/>
    <p:sldId id="1005" r:id="rId12"/>
    <p:sldId id="1006" r:id="rId13"/>
    <p:sldId id="1007" r:id="rId14"/>
    <p:sldId id="1008" r:id="rId15"/>
    <p:sldId id="1014" r:id="rId16"/>
    <p:sldId id="1009" r:id="rId17"/>
    <p:sldId id="1010" r:id="rId18"/>
    <p:sldId id="1011" r:id="rId19"/>
    <p:sldId id="1012" r:id="rId20"/>
    <p:sldId id="1013" r:id="rId21"/>
    <p:sldId id="1003" r:id="rId22"/>
    <p:sldId id="990" r:id="rId23"/>
    <p:sldId id="991" r:id="rId24"/>
    <p:sldId id="992" r:id="rId25"/>
    <p:sldId id="993" r:id="rId26"/>
    <p:sldId id="994" r:id="rId27"/>
    <p:sldId id="995" r:id="rId28"/>
    <p:sldId id="996" r:id="rId29"/>
    <p:sldId id="997" r:id="rId30"/>
    <p:sldId id="998" r:id="rId31"/>
    <p:sldId id="999" r:id="rId32"/>
    <p:sldId id="1000" r:id="rId33"/>
    <p:sldId id="1001" r:id="rId34"/>
    <p:sldId id="982" r:id="rId35"/>
    <p:sldId id="981" r:id="rId36"/>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81"/>
    <a:srgbClr val="FFEEB7"/>
    <a:srgbClr val="FFDC6D"/>
    <a:srgbClr val="C6E6A2"/>
    <a:srgbClr val="A7D971"/>
    <a:srgbClr val="FFFF66"/>
    <a:srgbClr val="00FF00"/>
    <a:srgbClr val="F3F9FA"/>
  </p:clrMru>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8" autoAdjust="0"/>
    <p:restoredTop sz="92127" autoAdjust="0"/>
  </p:normalViewPr>
  <p:slideViewPr>
    <p:cSldViewPr>
      <p:cViewPr varScale="1">
        <p:scale>
          <a:sx n="85" d="100"/>
          <a:sy n="85" d="100"/>
        </p:scale>
        <p:origin x="-120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78"/>
    </p:cViewPr>
  </p:sorterViewPr>
  <p:notesViewPr>
    <p:cSldViewPr>
      <p:cViewPr varScale="1">
        <p:scale>
          <a:sx n="56" d="100"/>
          <a:sy n="56" d="100"/>
        </p:scale>
        <p:origin x="-1812"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hu-HU"/>
          </a:p>
        </p:txBody>
      </p:sp>
      <p:sp>
        <p:nvSpPr>
          <p:cNvPr id="3" name="Dátum hely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BD2DE93F-A061-4678-BF1C-FB082846BBF6}" type="datetimeFigureOut">
              <a:rPr lang="hu-HU"/>
              <a:pPr>
                <a:defRPr/>
              </a:pPr>
              <a:t>2017.03.01.</a:t>
            </a:fld>
            <a:endParaRPr lang="hu-HU"/>
          </a:p>
        </p:txBody>
      </p:sp>
      <p:sp>
        <p:nvSpPr>
          <p:cNvPr id="4" name="Élőláb hely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hu-HU"/>
          </a:p>
        </p:txBody>
      </p:sp>
      <p:sp>
        <p:nvSpPr>
          <p:cNvPr id="5" name="Dia számának hely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BB786074-6227-4D8C-B235-E15C70F62A18}" type="slidenum">
              <a:rPr lang="hu-HU"/>
              <a:pPr>
                <a:defRPr/>
              </a:pPr>
              <a:t>‹#›</a:t>
            </a:fld>
            <a:endParaRPr lang="hu-H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A6DACF50-102A-4A57-AB8D-B8BD4E613348}" type="datetimeFigureOut">
              <a:rPr lang="hu-HU"/>
              <a:pPr>
                <a:defRPr/>
              </a:pPr>
              <a:t>2017.03.01.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smtClean="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32C3270C-7524-42EE-B041-C30BF59AB357}"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hu-HU" sz="2400">
                <a:latin typeface="Times New Roman" pitchFamily="18" charset="0"/>
                <a:cs typeface="+mn-cs"/>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hu-HU" sz="2400">
                  <a:latin typeface="Times New Roman" pitchFamily="18" charset="0"/>
                  <a:cs typeface="+mn-cs"/>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hu-HU" sz="2400">
                  <a:latin typeface="Times New Roman" pitchFamily="18" charset="0"/>
                  <a:cs typeface="+mn-cs"/>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hu-HU">
                  <a:cs typeface="+mn-cs"/>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hu-HU" sz="2400">
                  <a:latin typeface="Times New Roman" pitchFamily="18" charset="0"/>
                  <a:cs typeface="+mn-cs"/>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hu-HU">
                  <a:cs typeface="+mn-cs"/>
                </a:endParaRPr>
              </a:p>
            </p:txBody>
          </p:sp>
        </p:grpSp>
      </p:grpSp>
      <p:sp>
        <p:nvSpPr>
          <p:cNvPr id="25611" name="Rectangle 11"/>
          <p:cNvSpPr>
            <a:spLocks noGrp="1" noChangeArrowheads="1"/>
          </p:cNvSpPr>
          <p:nvPr>
            <p:ph type="ctrTitle"/>
          </p:nvPr>
        </p:nvSpPr>
        <p:spPr>
          <a:xfrm>
            <a:off x="2057400" y="1143000"/>
            <a:ext cx="6629400" cy="2209800"/>
          </a:xfrm>
        </p:spPr>
        <p:txBody>
          <a:bodyPr/>
          <a:lstStyle>
            <a:lvl1pPr>
              <a:defRPr sz="4800"/>
            </a:lvl1pPr>
          </a:lstStyle>
          <a:p>
            <a:r>
              <a:rPr lang="hu-HU"/>
              <a:t>Mintacím szerkesztése</a:t>
            </a:r>
          </a:p>
        </p:txBody>
      </p:sp>
      <p:sp>
        <p:nvSpPr>
          <p:cNvPr id="2561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hu-HU"/>
              <a:t>Alcím mintájának szerkesztése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hu-HU"/>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hu-HU"/>
          </a:p>
        </p:txBody>
      </p:sp>
      <p:sp>
        <p:nvSpPr>
          <p:cNvPr id="15" name="Rectangle 15"/>
          <p:cNvSpPr>
            <a:spLocks noGrp="1" noChangeArrowheads="1"/>
          </p:cNvSpPr>
          <p:nvPr>
            <p:ph type="sldNum" sz="quarter" idx="12"/>
          </p:nvPr>
        </p:nvSpPr>
        <p:spPr/>
        <p:txBody>
          <a:bodyPr/>
          <a:lstStyle>
            <a:lvl1pPr>
              <a:defRPr/>
            </a:lvl1pPr>
          </a:lstStyle>
          <a:p>
            <a:pPr>
              <a:defRPr/>
            </a:pPr>
            <a:fld id="{66FBDBEA-263B-4D8B-9CA7-87362A32D310}"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9"/>
          <p:cNvSpPr>
            <a:spLocks noGrp="1" noChangeArrowheads="1"/>
          </p:cNvSpPr>
          <p:nvPr>
            <p:ph type="dt" sz="half" idx="10"/>
          </p:nvPr>
        </p:nvSpPr>
        <p:spPr>
          <a:ln/>
        </p:spPr>
        <p:txBody>
          <a:bodyPr/>
          <a:lstStyle>
            <a:lvl1pPr>
              <a:defRPr/>
            </a:lvl1pPr>
          </a:lstStyle>
          <a:p>
            <a:pPr>
              <a:defRPr/>
            </a:pPr>
            <a:endParaRPr lang="hu-HU"/>
          </a:p>
        </p:txBody>
      </p:sp>
      <p:sp>
        <p:nvSpPr>
          <p:cNvPr id="5" name="Rectangle 10"/>
          <p:cNvSpPr>
            <a:spLocks noGrp="1" noChangeArrowheads="1"/>
          </p:cNvSpPr>
          <p:nvPr>
            <p:ph type="ftr" sz="quarter" idx="11"/>
          </p:nvPr>
        </p:nvSpPr>
        <p:spPr>
          <a:ln/>
        </p:spPr>
        <p:txBody>
          <a:bodyPr/>
          <a:lstStyle>
            <a:lvl1pPr>
              <a:defRPr/>
            </a:lvl1pPr>
          </a:lstStyle>
          <a:p>
            <a:pPr>
              <a:defRPr/>
            </a:pPr>
            <a:endParaRPr lang="hu-HU"/>
          </a:p>
        </p:txBody>
      </p:sp>
      <p:sp>
        <p:nvSpPr>
          <p:cNvPr id="6" name="Rectangle 11"/>
          <p:cNvSpPr>
            <a:spLocks noGrp="1" noChangeArrowheads="1"/>
          </p:cNvSpPr>
          <p:nvPr>
            <p:ph type="sldNum" sz="quarter" idx="12"/>
          </p:nvPr>
        </p:nvSpPr>
        <p:spPr>
          <a:ln/>
        </p:spPr>
        <p:txBody>
          <a:bodyPr/>
          <a:lstStyle>
            <a:lvl1pPr>
              <a:defRPr/>
            </a:lvl1pPr>
          </a:lstStyle>
          <a:p>
            <a:pPr>
              <a:defRPr/>
            </a:pPr>
            <a:fld id="{F47E7151-CF78-49AF-9222-AAE91EDB6B46}"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43700" y="277813"/>
            <a:ext cx="19431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914400" y="277813"/>
            <a:ext cx="56769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9"/>
          <p:cNvSpPr>
            <a:spLocks noGrp="1" noChangeArrowheads="1"/>
          </p:cNvSpPr>
          <p:nvPr>
            <p:ph type="dt" sz="half" idx="10"/>
          </p:nvPr>
        </p:nvSpPr>
        <p:spPr>
          <a:ln/>
        </p:spPr>
        <p:txBody>
          <a:bodyPr/>
          <a:lstStyle>
            <a:lvl1pPr>
              <a:defRPr/>
            </a:lvl1pPr>
          </a:lstStyle>
          <a:p>
            <a:pPr>
              <a:defRPr/>
            </a:pPr>
            <a:endParaRPr lang="hu-HU"/>
          </a:p>
        </p:txBody>
      </p:sp>
      <p:sp>
        <p:nvSpPr>
          <p:cNvPr id="5" name="Rectangle 10"/>
          <p:cNvSpPr>
            <a:spLocks noGrp="1" noChangeArrowheads="1"/>
          </p:cNvSpPr>
          <p:nvPr>
            <p:ph type="ftr" sz="quarter" idx="11"/>
          </p:nvPr>
        </p:nvSpPr>
        <p:spPr>
          <a:ln/>
        </p:spPr>
        <p:txBody>
          <a:bodyPr/>
          <a:lstStyle>
            <a:lvl1pPr>
              <a:defRPr/>
            </a:lvl1pPr>
          </a:lstStyle>
          <a:p>
            <a:pPr>
              <a:defRPr/>
            </a:pPr>
            <a:endParaRPr lang="hu-HU"/>
          </a:p>
        </p:txBody>
      </p:sp>
      <p:sp>
        <p:nvSpPr>
          <p:cNvPr id="6" name="Rectangle 11"/>
          <p:cNvSpPr>
            <a:spLocks noGrp="1" noChangeArrowheads="1"/>
          </p:cNvSpPr>
          <p:nvPr>
            <p:ph type="sldNum" sz="quarter" idx="12"/>
          </p:nvPr>
        </p:nvSpPr>
        <p:spPr>
          <a:ln/>
        </p:spPr>
        <p:txBody>
          <a:bodyPr/>
          <a:lstStyle>
            <a:lvl1pPr>
              <a:defRPr/>
            </a:lvl1pPr>
          </a:lstStyle>
          <a:p>
            <a:pPr>
              <a:defRPr/>
            </a:pPr>
            <a:fld id="{408A2BFD-3B65-4801-98D0-3378BB271AE0}"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3399326A-919A-4D88-B108-EFEE351267A3}"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FBEC670-DC1C-4E46-8ABE-C0758425DE61}" type="slidenum">
              <a:rPr lang="hu-HU"/>
              <a:pPr>
                <a:defRPr/>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11DCDCE9-2873-41AA-8164-E4D13E7A4F1F}" type="slidenum">
              <a:rPr lang="hu-HU"/>
              <a:pPr>
                <a:defRPr/>
              </a:pPr>
              <a:t>‹#›</a:t>
            </a:fld>
            <a:endParaRPr lang="hu-H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7DD01EC4-E100-419C-A110-01E2FB4D884F}" type="slidenum">
              <a:rPr lang="hu-HU"/>
              <a:pPr>
                <a:defRPr/>
              </a:pPr>
              <a:t>‹#›</a:t>
            </a:fld>
            <a:endParaRPr lang="hu-H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8C2EBD21-1256-4E83-B13A-F80E9FAC3DEC}" type="slidenum">
              <a:rPr lang="hu-HU"/>
              <a:pPr>
                <a:defRPr/>
              </a:pPr>
              <a:t>‹#›</a:t>
            </a:fld>
            <a:endParaRPr lang="hu-H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A3A9B597-BACE-4470-A956-47BAEBEE06E7}" type="slidenum">
              <a:rPr lang="hu-HU"/>
              <a:pPr>
                <a:defRPr/>
              </a:pPr>
              <a:t>‹#›</a:t>
            </a:fld>
            <a:endParaRPr lang="hu-H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547646B4-FD3D-47CB-BA26-68BB126A1012}" type="slidenum">
              <a:rPr lang="hu-HU"/>
              <a:pPr>
                <a:defRPr/>
              </a:pPr>
              <a:t>‹#›</a:t>
            </a:fld>
            <a:endParaRPr lang="hu-H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816A446F-D357-4229-A653-1BEE1530A208}"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9"/>
          <p:cNvSpPr>
            <a:spLocks noGrp="1" noChangeArrowheads="1"/>
          </p:cNvSpPr>
          <p:nvPr>
            <p:ph type="dt" sz="half" idx="10"/>
          </p:nvPr>
        </p:nvSpPr>
        <p:spPr>
          <a:ln/>
        </p:spPr>
        <p:txBody>
          <a:bodyPr/>
          <a:lstStyle>
            <a:lvl1pPr>
              <a:defRPr/>
            </a:lvl1pPr>
          </a:lstStyle>
          <a:p>
            <a:pPr>
              <a:defRPr/>
            </a:pPr>
            <a:endParaRPr lang="hu-HU"/>
          </a:p>
        </p:txBody>
      </p:sp>
      <p:sp>
        <p:nvSpPr>
          <p:cNvPr id="5" name="Rectangle 10"/>
          <p:cNvSpPr>
            <a:spLocks noGrp="1" noChangeArrowheads="1"/>
          </p:cNvSpPr>
          <p:nvPr>
            <p:ph type="ftr" sz="quarter" idx="11"/>
          </p:nvPr>
        </p:nvSpPr>
        <p:spPr>
          <a:ln/>
        </p:spPr>
        <p:txBody>
          <a:bodyPr/>
          <a:lstStyle>
            <a:lvl1pPr>
              <a:defRPr/>
            </a:lvl1pPr>
          </a:lstStyle>
          <a:p>
            <a:pPr>
              <a:defRPr/>
            </a:pPr>
            <a:endParaRPr lang="hu-HU"/>
          </a:p>
        </p:txBody>
      </p:sp>
      <p:sp>
        <p:nvSpPr>
          <p:cNvPr id="6" name="Rectangle 11"/>
          <p:cNvSpPr>
            <a:spLocks noGrp="1" noChangeArrowheads="1"/>
          </p:cNvSpPr>
          <p:nvPr>
            <p:ph type="sldNum" sz="quarter" idx="12"/>
          </p:nvPr>
        </p:nvSpPr>
        <p:spPr>
          <a:ln/>
        </p:spPr>
        <p:txBody>
          <a:bodyPr/>
          <a:lstStyle>
            <a:lvl1pPr>
              <a:defRPr/>
            </a:lvl1pPr>
          </a:lstStyle>
          <a:p>
            <a:pPr>
              <a:defRPr/>
            </a:pPr>
            <a:fld id="{CAAAC385-2A4C-4B4A-973A-C3FC8D6557DE}" type="slidenum">
              <a:rPr lang="hu-HU"/>
              <a:pPr>
                <a:defRPr/>
              </a:pPr>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DC9C0161-C7DE-4018-9CBB-777BB89319D0}" type="slidenum">
              <a:rPr lang="hu-HU"/>
              <a:pPr>
                <a:defRPr/>
              </a:pPr>
              <a:t>‹#›</a:t>
            </a:fld>
            <a:endParaRPr lang="hu-H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D69658A5-5839-4755-8A9D-3A4FF70E92F0}" type="slidenum">
              <a:rPr lang="hu-HU"/>
              <a:pPr>
                <a:defRPr/>
              </a:pPr>
              <a:t>‹#›</a:t>
            </a:fld>
            <a:endParaRPr lang="hu-H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52607B7F-66A9-4C6A-AC1C-25E7F48CE3DE}"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9"/>
          <p:cNvSpPr>
            <a:spLocks noGrp="1" noChangeArrowheads="1"/>
          </p:cNvSpPr>
          <p:nvPr>
            <p:ph type="dt" sz="half" idx="10"/>
          </p:nvPr>
        </p:nvSpPr>
        <p:spPr>
          <a:ln/>
        </p:spPr>
        <p:txBody>
          <a:bodyPr/>
          <a:lstStyle>
            <a:lvl1pPr>
              <a:defRPr/>
            </a:lvl1pPr>
          </a:lstStyle>
          <a:p>
            <a:pPr>
              <a:defRPr/>
            </a:pPr>
            <a:endParaRPr lang="hu-HU"/>
          </a:p>
        </p:txBody>
      </p:sp>
      <p:sp>
        <p:nvSpPr>
          <p:cNvPr id="5" name="Rectangle 10"/>
          <p:cNvSpPr>
            <a:spLocks noGrp="1" noChangeArrowheads="1"/>
          </p:cNvSpPr>
          <p:nvPr>
            <p:ph type="ftr" sz="quarter" idx="11"/>
          </p:nvPr>
        </p:nvSpPr>
        <p:spPr>
          <a:ln/>
        </p:spPr>
        <p:txBody>
          <a:bodyPr/>
          <a:lstStyle>
            <a:lvl1pPr>
              <a:defRPr/>
            </a:lvl1pPr>
          </a:lstStyle>
          <a:p>
            <a:pPr>
              <a:defRPr/>
            </a:pPr>
            <a:endParaRPr lang="hu-HU"/>
          </a:p>
        </p:txBody>
      </p:sp>
      <p:sp>
        <p:nvSpPr>
          <p:cNvPr id="6" name="Rectangle 11"/>
          <p:cNvSpPr>
            <a:spLocks noGrp="1" noChangeArrowheads="1"/>
          </p:cNvSpPr>
          <p:nvPr>
            <p:ph type="sldNum" sz="quarter" idx="12"/>
          </p:nvPr>
        </p:nvSpPr>
        <p:spPr>
          <a:ln/>
        </p:spPr>
        <p:txBody>
          <a:bodyPr/>
          <a:lstStyle>
            <a:lvl1pPr>
              <a:defRPr/>
            </a:lvl1pPr>
          </a:lstStyle>
          <a:p>
            <a:pPr>
              <a:defRPr/>
            </a:pPr>
            <a:fld id="{C3DB2242-E8CC-42C6-BF9D-2C5AB86C1A47}"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9"/>
          <p:cNvSpPr>
            <a:spLocks noGrp="1" noChangeArrowheads="1"/>
          </p:cNvSpPr>
          <p:nvPr>
            <p:ph type="dt" sz="half" idx="10"/>
          </p:nvPr>
        </p:nvSpPr>
        <p:spPr>
          <a:ln/>
        </p:spPr>
        <p:txBody>
          <a:bodyPr/>
          <a:lstStyle>
            <a:lvl1pPr>
              <a:defRPr/>
            </a:lvl1pPr>
          </a:lstStyle>
          <a:p>
            <a:pPr>
              <a:defRPr/>
            </a:pPr>
            <a:endParaRPr lang="hu-HU"/>
          </a:p>
        </p:txBody>
      </p:sp>
      <p:sp>
        <p:nvSpPr>
          <p:cNvPr id="6" name="Rectangle 10"/>
          <p:cNvSpPr>
            <a:spLocks noGrp="1" noChangeArrowheads="1"/>
          </p:cNvSpPr>
          <p:nvPr>
            <p:ph type="ftr" sz="quarter" idx="11"/>
          </p:nvPr>
        </p:nvSpPr>
        <p:spPr>
          <a:ln/>
        </p:spPr>
        <p:txBody>
          <a:bodyPr/>
          <a:lstStyle>
            <a:lvl1pPr>
              <a:defRPr/>
            </a:lvl1pPr>
          </a:lstStyle>
          <a:p>
            <a:pPr>
              <a:defRPr/>
            </a:pPr>
            <a:endParaRPr lang="hu-HU"/>
          </a:p>
        </p:txBody>
      </p:sp>
      <p:sp>
        <p:nvSpPr>
          <p:cNvPr id="7" name="Rectangle 11"/>
          <p:cNvSpPr>
            <a:spLocks noGrp="1" noChangeArrowheads="1"/>
          </p:cNvSpPr>
          <p:nvPr>
            <p:ph type="sldNum" sz="quarter" idx="12"/>
          </p:nvPr>
        </p:nvSpPr>
        <p:spPr>
          <a:ln/>
        </p:spPr>
        <p:txBody>
          <a:bodyPr/>
          <a:lstStyle>
            <a:lvl1pPr>
              <a:defRPr/>
            </a:lvl1pPr>
          </a:lstStyle>
          <a:p>
            <a:pPr>
              <a:defRPr/>
            </a:pPr>
            <a:fld id="{71D8550C-4BD3-4992-A543-5992455A1F1C}"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9"/>
          <p:cNvSpPr>
            <a:spLocks noGrp="1" noChangeArrowheads="1"/>
          </p:cNvSpPr>
          <p:nvPr>
            <p:ph type="dt" sz="half" idx="10"/>
          </p:nvPr>
        </p:nvSpPr>
        <p:spPr>
          <a:ln/>
        </p:spPr>
        <p:txBody>
          <a:bodyPr/>
          <a:lstStyle>
            <a:lvl1pPr>
              <a:defRPr/>
            </a:lvl1pPr>
          </a:lstStyle>
          <a:p>
            <a:pPr>
              <a:defRPr/>
            </a:pPr>
            <a:endParaRPr lang="hu-HU"/>
          </a:p>
        </p:txBody>
      </p:sp>
      <p:sp>
        <p:nvSpPr>
          <p:cNvPr id="8" name="Rectangle 10"/>
          <p:cNvSpPr>
            <a:spLocks noGrp="1" noChangeArrowheads="1"/>
          </p:cNvSpPr>
          <p:nvPr>
            <p:ph type="ftr" sz="quarter" idx="11"/>
          </p:nvPr>
        </p:nvSpPr>
        <p:spPr>
          <a:ln/>
        </p:spPr>
        <p:txBody>
          <a:bodyPr/>
          <a:lstStyle>
            <a:lvl1pPr>
              <a:defRPr/>
            </a:lvl1pPr>
          </a:lstStyle>
          <a:p>
            <a:pPr>
              <a:defRPr/>
            </a:pPr>
            <a:endParaRPr lang="hu-HU"/>
          </a:p>
        </p:txBody>
      </p:sp>
      <p:sp>
        <p:nvSpPr>
          <p:cNvPr id="9" name="Rectangle 11"/>
          <p:cNvSpPr>
            <a:spLocks noGrp="1" noChangeArrowheads="1"/>
          </p:cNvSpPr>
          <p:nvPr>
            <p:ph type="sldNum" sz="quarter" idx="12"/>
          </p:nvPr>
        </p:nvSpPr>
        <p:spPr>
          <a:ln/>
        </p:spPr>
        <p:txBody>
          <a:bodyPr/>
          <a:lstStyle>
            <a:lvl1pPr>
              <a:defRPr/>
            </a:lvl1pPr>
          </a:lstStyle>
          <a:p>
            <a:pPr>
              <a:defRPr/>
            </a:pPr>
            <a:fld id="{9CAA39E7-84C2-4CA4-8497-9AFCC30B6899}"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9"/>
          <p:cNvSpPr>
            <a:spLocks noGrp="1" noChangeArrowheads="1"/>
          </p:cNvSpPr>
          <p:nvPr>
            <p:ph type="dt" sz="half" idx="10"/>
          </p:nvPr>
        </p:nvSpPr>
        <p:spPr>
          <a:ln/>
        </p:spPr>
        <p:txBody>
          <a:bodyPr/>
          <a:lstStyle>
            <a:lvl1pPr>
              <a:defRPr/>
            </a:lvl1pPr>
          </a:lstStyle>
          <a:p>
            <a:pPr>
              <a:defRPr/>
            </a:pPr>
            <a:endParaRPr lang="hu-HU"/>
          </a:p>
        </p:txBody>
      </p:sp>
      <p:sp>
        <p:nvSpPr>
          <p:cNvPr id="4" name="Rectangle 10"/>
          <p:cNvSpPr>
            <a:spLocks noGrp="1" noChangeArrowheads="1"/>
          </p:cNvSpPr>
          <p:nvPr>
            <p:ph type="ftr" sz="quarter" idx="11"/>
          </p:nvPr>
        </p:nvSpPr>
        <p:spPr>
          <a:ln/>
        </p:spPr>
        <p:txBody>
          <a:bodyPr/>
          <a:lstStyle>
            <a:lvl1pPr>
              <a:defRPr/>
            </a:lvl1pPr>
          </a:lstStyle>
          <a:p>
            <a:pPr>
              <a:defRPr/>
            </a:pPr>
            <a:endParaRPr lang="hu-HU"/>
          </a:p>
        </p:txBody>
      </p:sp>
      <p:sp>
        <p:nvSpPr>
          <p:cNvPr id="5" name="Rectangle 11"/>
          <p:cNvSpPr>
            <a:spLocks noGrp="1" noChangeArrowheads="1"/>
          </p:cNvSpPr>
          <p:nvPr>
            <p:ph type="sldNum" sz="quarter" idx="12"/>
          </p:nvPr>
        </p:nvSpPr>
        <p:spPr>
          <a:ln/>
        </p:spPr>
        <p:txBody>
          <a:bodyPr/>
          <a:lstStyle>
            <a:lvl1pPr>
              <a:defRPr/>
            </a:lvl1pPr>
          </a:lstStyle>
          <a:p>
            <a:pPr>
              <a:defRPr/>
            </a:pPr>
            <a:fld id="{84FDC88E-21E4-4F37-8438-F2FAE7771758}"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hu-HU"/>
          </a:p>
        </p:txBody>
      </p:sp>
      <p:sp>
        <p:nvSpPr>
          <p:cNvPr id="3" name="Rectangle 10"/>
          <p:cNvSpPr>
            <a:spLocks noGrp="1" noChangeArrowheads="1"/>
          </p:cNvSpPr>
          <p:nvPr>
            <p:ph type="ftr" sz="quarter" idx="11"/>
          </p:nvPr>
        </p:nvSpPr>
        <p:spPr>
          <a:ln/>
        </p:spPr>
        <p:txBody>
          <a:bodyPr/>
          <a:lstStyle>
            <a:lvl1pPr>
              <a:defRPr/>
            </a:lvl1pPr>
          </a:lstStyle>
          <a:p>
            <a:pPr>
              <a:defRPr/>
            </a:pPr>
            <a:endParaRPr lang="hu-HU"/>
          </a:p>
        </p:txBody>
      </p:sp>
      <p:sp>
        <p:nvSpPr>
          <p:cNvPr id="4" name="Rectangle 11"/>
          <p:cNvSpPr>
            <a:spLocks noGrp="1" noChangeArrowheads="1"/>
          </p:cNvSpPr>
          <p:nvPr>
            <p:ph type="sldNum" sz="quarter" idx="12"/>
          </p:nvPr>
        </p:nvSpPr>
        <p:spPr>
          <a:ln/>
        </p:spPr>
        <p:txBody>
          <a:bodyPr/>
          <a:lstStyle>
            <a:lvl1pPr>
              <a:defRPr/>
            </a:lvl1pPr>
          </a:lstStyle>
          <a:p>
            <a:pPr>
              <a:defRPr/>
            </a:pPr>
            <a:fld id="{18460B56-C05D-4F0C-97A2-645E2B0FC74A}"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9"/>
          <p:cNvSpPr>
            <a:spLocks noGrp="1" noChangeArrowheads="1"/>
          </p:cNvSpPr>
          <p:nvPr>
            <p:ph type="dt" sz="half" idx="10"/>
          </p:nvPr>
        </p:nvSpPr>
        <p:spPr>
          <a:ln/>
        </p:spPr>
        <p:txBody>
          <a:bodyPr/>
          <a:lstStyle>
            <a:lvl1pPr>
              <a:defRPr/>
            </a:lvl1pPr>
          </a:lstStyle>
          <a:p>
            <a:pPr>
              <a:defRPr/>
            </a:pPr>
            <a:endParaRPr lang="hu-HU"/>
          </a:p>
        </p:txBody>
      </p:sp>
      <p:sp>
        <p:nvSpPr>
          <p:cNvPr id="6" name="Rectangle 10"/>
          <p:cNvSpPr>
            <a:spLocks noGrp="1" noChangeArrowheads="1"/>
          </p:cNvSpPr>
          <p:nvPr>
            <p:ph type="ftr" sz="quarter" idx="11"/>
          </p:nvPr>
        </p:nvSpPr>
        <p:spPr>
          <a:ln/>
        </p:spPr>
        <p:txBody>
          <a:bodyPr/>
          <a:lstStyle>
            <a:lvl1pPr>
              <a:defRPr/>
            </a:lvl1pPr>
          </a:lstStyle>
          <a:p>
            <a:pPr>
              <a:defRPr/>
            </a:pPr>
            <a:endParaRPr lang="hu-HU"/>
          </a:p>
        </p:txBody>
      </p:sp>
      <p:sp>
        <p:nvSpPr>
          <p:cNvPr id="7" name="Rectangle 11"/>
          <p:cNvSpPr>
            <a:spLocks noGrp="1" noChangeArrowheads="1"/>
          </p:cNvSpPr>
          <p:nvPr>
            <p:ph type="sldNum" sz="quarter" idx="12"/>
          </p:nvPr>
        </p:nvSpPr>
        <p:spPr>
          <a:ln/>
        </p:spPr>
        <p:txBody>
          <a:bodyPr/>
          <a:lstStyle>
            <a:lvl1pPr>
              <a:defRPr/>
            </a:lvl1pPr>
          </a:lstStyle>
          <a:p>
            <a:pPr>
              <a:defRPr/>
            </a:pPr>
            <a:fld id="{8586BAD3-2E1D-4598-8905-4B9BC0A504A4}"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9"/>
          <p:cNvSpPr>
            <a:spLocks noGrp="1" noChangeArrowheads="1"/>
          </p:cNvSpPr>
          <p:nvPr>
            <p:ph type="dt" sz="half" idx="10"/>
          </p:nvPr>
        </p:nvSpPr>
        <p:spPr>
          <a:ln/>
        </p:spPr>
        <p:txBody>
          <a:bodyPr/>
          <a:lstStyle>
            <a:lvl1pPr>
              <a:defRPr/>
            </a:lvl1pPr>
          </a:lstStyle>
          <a:p>
            <a:pPr>
              <a:defRPr/>
            </a:pPr>
            <a:endParaRPr lang="hu-HU"/>
          </a:p>
        </p:txBody>
      </p:sp>
      <p:sp>
        <p:nvSpPr>
          <p:cNvPr id="6" name="Rectangle 10"/>
          <p:cNvSpPr>
            <a:spLocks noGrp="1" noChangeArrowheads="1"/>
          </p:cNvSpPr>
          <p:nvPr>
            <p:ph type="ftr" sz="quarter" idx="11"/>
          </p:nvPr>
        </p:nvSpPr>
        <p:spPr>
          <a:ln/>
        </p:spPr>
        <p:txBody>
          <a:bodyPr/>
          <a:lstStyle>
            <a:lvl1pPr>
              <a:defRPr/>
            </a:lvl1pPr>
          </a:lstStyle>
          <a:p>
            <a:pPr>
              <a:defRPr/>
            </a:pPr>
            <a:endParaRPr lang="hu-HU"/>
          </a:p>
        </p:txBody>
      </p:sp>
      <p:sp>
        <p:nvSpPr>
          <p:cNvPr id="7" name="Rectangle 11"/>
          <p:cNvSpPr>
            <a:spLocks noGrp="1" noChangeArrowheads="1"/>
          </p:cNvSpPr>
          <p:nvPr>
            <p:ph type="sldNum" sz="quarter" idx="12"/>
          </p:nvPr>
        </p:nvSpPr>
        <p:spPr>
          <a:ln/>
        </p:spPr>
        <p:txBody>
          <a:bodyPr/>
          <a:lstStyle>
            <a:lvl1pPr>
              <a:defRPr/>
            </a:lvl1pPr>
          </a:lstStyle>
          <a:p>
            <a:pPr>
              <a:defRPr/>
            </a:pPr>
            <a:fld id="{98E9B339-FD2B-43AD-88EC-12A2B6349E2C}"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24579"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hu-HU" sz="2400">
                <a:latin typeface="Times New Roman" pitchFamily="18" charset="0"/>
                <a:cs typeface="+mn-cs"/>
              </a:endParaRPr>
            </a:p>
          </p:txBody>
        </p:sp>
        <p:grpSp>
          <p:nvGrpSpPr>
            <p:cNvPr id="1034" name="Group 4"/>
            <p:cNvGrpSpPr>
              <a:grpSpLocks/>
            </p:cNvGrpSpPr>
            <p:nvPr/>
          </p:nvGrpSpPr>
          <p:grpSpPr bwMode="auto">
            <a:xfrm>
              <a:off x="240" y="893"/>
              <a:ext cx="5232" cy="115"/>
              <a:chOff x="240" y="893"/>
              <a:chExt cx="5232" cy="115"/>
            </a:xfrm>
          </p:grpSpPr>
          <p:sp>
            <p:nvSpPr>
              <p:cNvPr id="24581"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hu-HU" sz="2400">
                  <a:latin typeface="Times New Roman" pitchFamily="18" charset="0"/>
                  <a:cs typeface="+mn-cs"/>
                </a:endParaRPr>
              </a:p>
            </p:txBody>
          </p:sp>
          <p:sp>
            <p:nvSpPr>
              <p:cNvPr id="24582"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hu-HU">
                  <a:cs typeface="+mn-cs"/>
                </a:endParaRPr>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24585"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cs typeface="+mn-cs"/>
              </a:defRPr>
            </a:lvl1pPr>
          </a:lstStyle>
          <a:p>
            <a:pPr>
              <a:defRPr/>
            </a:pPr>
            <a:endParaRPr lang="hu-HU"/>
          </a:p>
        </p:txBody>
      </p:sp>
      <p:sp>
        <p:nvSpPr>
          <p:cNvPr id="24586"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cs typeface="+mn-cs"/>
              </a:defRPr>
            </a:lvl1pPr>
          </a:lstStyle>
          <a:p>
            <a:pPr>
              <a:defRPr/>
            </a:pPr>
            <a:endParaRPr lang="hu-HU"/>
          </a:p>
        </p:txBody>
      </p:sp>
      <p:sp>
        <p:nvSpPr>
          <p:cNvPr id="24587"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cs typeface="+mn-cs"/>
              </a:defRPr>
            </a:lvl1pPr>
          </a:lstStyle>
          <a:p>
            <a:pPr>
              <a:defRPr/>
            </a:pPr>
            <a:fld id="{F867B14D-8CC2-4E04-9093-77976E8002E1}" type="slidenum">
              <a:rPr lang="hu-HU"/>
              <a:pPr>
                <a:defRPr/>
              </a:pPr>
              <a:t>‹#›</a:t>
            </a:fld>
            <a:endParaRPr lang="hu-HU"/>
          </a:p>
        </p:txBody>
      </p:sp>
      <p:sp>
        <p:nvSpPr>
          <p:cNvPr id="24588"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hu-HU">
              <a:cs typeface="+mn-cs"/>
            </a:endParaRPr>
          </a:p>
        </p:txBody>
      </p:sp>
    </p:spTree>
  </p:cSld>
  <p:clrMap bg1="lt1" tx1="dk1" bg2="lt2" tx2="dk2" accent1="accent1" accent2="accent2" accent3="accent3" accent4="accent4" accent5="accent5" accent6="accent6" hlink="hlink" folHlink="folHlink"/>
  <p:sldLayoutIdLst>
    <p:sldLayoutId id="2147483749"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3315"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A1D4CDF-36F8-4C6E-AE36-08198EF6CEF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wmf"/><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8.xml"/><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5.jpe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94.jpeg"/><Relationship Id="rId5" Type="http://schemas.openxmlformats.org/officeDocument/2006/relationships/oleObject" Target="../embeddings/oleObject3.bin"/><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4.v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8.xml"/><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042988" y="3860800"/>
            <a:ext cx="7632700" cy="1843088"/>
          </a:xfrm>
        </p:spPr>
        <p:txBody>
          <a:bodyPr/>
          <a:lstStyle/>
          <a:p>
            <a:pPr>
              <a:defRPr/>
            </a:pPr>
            <a:r>
              <a:rPr lang="hu-HU" sz="3200" b="1" smtClean="0">
                <a:solidFill>
                  <a:srgbClr val="FF0000"/>
                </a:solidFill>
                <a:effectLst>
                  <a:outerShdw blurRad="38100" dist="38100" dir="2700000" algn="tl">
                    <a:srgbClr val="000000"/>
                  </a:outerShdw>
                </a:effectLst>
                <a:cs typeface="Times New Roman" pitchFamily="18" charset="0"/>
              </a:rPr>
              <a:t>A Kiskunhalasi Katasztrófavédelmi Kirendeltség 2016. évi beszámolója</a:t>
            </a:r>
          </a:p>
        </p:txBody>
      </p:sp>
      <p:pic>
        <p:nvPicPr>
          <p:cNvPr id="27650" name="Kép 1"/>
          <p:cNvPicPr>
            <a:picLocks noChangeAspect="1" noChangeArrowheads="1"/>
          </p:cNvPicPr>
          <p:nvPr/>
        </p:nvPicPr>
        <p:blipFill>
          <a:blip r:embed="rId2" cstate="print">
            <a:clrChange>
              <a:clrFrom>
                <a:srgbClr val="FFFFFF"/>
              </a:clrFrom>
              <a:clrTo>
                <a:srgbClr val="FFFFFF">
                  <a:alpha val="0"/>
                </a:srgbClr>
              </a:clrTo>
            </a:clrChange>
          </a:blip>
          <a:srcRect l="1563" t="1685" r="1563" b="7802"/>
          <a:stretch>
            <a:fillRect/>
          </a:stretch>
        </p:blipFill>
        <p:spPr bwMode="auto">
          <a:xfrm>
            <a:off x="6443663" y="981075"/>
            <a:ext cx="2419350" cy="2341563"/>
          </a:xfrm>
          <a:prstGeom prst="rect">
            <a:avLst/>
          </a:prstGeom>
          <a:noFill/>
          <a:ln w="9525">
            <a:noFill/>
            <a:miter lim="800000"/>
            <a:headEnd/>
            <a:tailEnd/>
          </a:ln>
        </p:spPr>
      </p:pic>
      <p:sp>
        <p:nvSpPr>
          <p:cNvPr id="5" name="Text Box 11"/>
          <p:cNvSpPr txBox="1">
            <a:spLocks noChangeArrowheads="1"/>
          </p:cNvSpPr>
          <p:nvPr/>
        </p:nvSpPr>
        <p:spPr bwMode="auto">
          <a:xfrm>
            <a:off x="6350" y="6018213"/>
            <a:ext cx="9144000" cy="784224"/>
          </a:xfrm>
          <a:prstGeom prst="rect">
            <a:avLst/>
          </a:prstGeom>
          <a:noFill/>
          <a:ln w="9525">
            <a:noFill/>
            <a:miter lim="800000"/>
            <a:headEnd/>
            <a:tailEnd/>
          </a:ln>
        </p:spPr>
        <p:txBody>
          <a:bodyPr>
            <a:spAutoFit/>
          </a:bodyPr>
          <a:lstStyle/>
          <a:p>
            <a:pPr algn="ctr">
              <a:spcBef>
                <a:spcPct val="50000"/>
              </a:spcBef>
              <a:defRPr/>
            </a:pPr>
            <a:r>
              <a:rPr lang="hu-HU" b="1" dirty="0">
                <a:solidFill>
                  <a:schemeClr val="accent3"/>
                </a:solidFill>
                <a:effectLst>
                  <a:glow rad="228600">
                    <a:schemeClr val="accent1">
                      <a:satMod val="175000"/>
                      <a:alpha val="40000"/>
                    </a:schemeClr>
                  </a:glow>
                </a:effectLst>
                <a:cs typeface="+mn-cs"/>
              </a:rPr>
              <a:t>Előadó:   </a:t>
            </a:r>
            <a:r>
              <a:rPr lang="hu-HU" b="1" dirty="0" err="1">
                <a:solidFill>
                  <a:schemeClr val="accent3"/>
                </a:solidFill>
                <a:effectLst>
                  <a:glow rad="228600">
                    <a:schemeClr val="accent1">
                      <a:satMod val="175000"/>
                      <a:alpha val="40000"/>
                    </a:schemeClr>
                  </a:glow>
                </a:effectLst>
                <a:cs typeface="+mn-cs"/>
              </a:rPr>
              <a:t>Babud</a:t>
            </a:r>
            <a:r>
              <a:rPr lang="hu-HU" b="1" dirty="0">
                <a:solidFill>
                  <a:schemeClr val="accent3"/>
                </a:solidFill>
                <a:effectLst>
                  <a:glow rad="228600">
                    <a:schemeClr val="accent1">
                      <a:satMod val="175000"/>
                      <a:alpha val="40000"/>
                    </a:schemeClr>
                  </a:glow>
                </a:effectLst>
                <a:cs typeface="+mn-cs"/>
              </a:rPr>
              <a:t> Jenő tű. ezredes</a:t>
            </a:r>
          </a:p>
          <a:p>
            <a:pPr algn="ctr">
              <a:spcBef>
                <a:spcPct val="50000"/>
              </a:spcBef>
              <a:defRPr/>
            </a:pPr>
            <a:r>
              <a:rPr lang="hu-HU" b="1" dirty="0">
                <a:solidFill>
                  <a:schemeClr val="accent3"/>
                </a:solidFill>
                <a:effectLst>
                  <a:glow rad="228600">
                    <a:schemeClr val="accent1">
                      <a:satMod val="175000"/>
                      <a:alpha val="40000"/>
                    </a:schemeClr>
                  </a:glow>
                </a:effectLst>
                <a:latin typeface="+mn-lt"/>
                <a:cs typeface="+mn-cs"/>
              </a:rPr>
              <a:t>Kiskunhalasi Katasztrófavédelmi Kirendeltség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Tűzoltósági szakterület</a:t>
            </a:r>
          </a:p>
        </p:txBody>
      </p:sp>
      <p:sp>
        <p:nvSpPr>
          <p:cNvPr id="37890" name="Text Box 7"/>
          <p:cNvSpPr txBox="1">
            <a:spLocks noChangeArrowheads="1"/>
          </p:cNvSpPr>
          <p:nvPr/>
        </p:nvSpPr>
        <p:spPr bwMode="auto">
          <a:xfrm>
            <a:off x="1500188" y="1928813"/>
            <a:ext cx="6138862" cy="366712"/>
          </a:xfrm>
          <a:prstGeom prst="rect">
            <a:avLst/>
          </a:prstGeom>
          <a:noFill/>
          <a:ln w="9525" algn="ctr">
            <a:noFill/>
            <a:miter lim="800000"/>
            <a:headEnd/>
            <a:tailEnd/>
          </a:ln>
        </p:spPr>
        <p:txBody>
          <a:bodyPr lIns="90000" rIns="90000">
            <a:spAutoFit/>
          </a:bodyPr>
          <a:lstStyle/>
          <a:p>
            <a:endParaRPr lang="hu-HU"/>
          </a:p>
        </p:txBody>
      </p:sp>
      <p:pic>
        <p:nvPicPr>
          <p:cNvPr id="37891" name="Kép 2"/>
          <p:cNvPicPr>
            <a:picLocks noChangeAspect="1"/>
          </p:cNvPicPr>
          <p:nvPr/>
        </p:nvPicPr>
        <p:blipFill>
          <a:blip r:embed="rId2" cstate="print"/>
          <a:srcRect/>
          <a:stretch>
            <a:fillRect/>
          </a:stretch>
        </p:blipFill>
        <p:spPr bwMode="auto">
          <a:xfrm>
            <a:off x="141288" y="2997200"/>
            <a:ext cx="2736850" cy="3784600"/>
          </a:xfrm>
          <a:prstGeom prst="rect">
            <a:avLst/>
          </a:prstGeom>
          <a:noFill/>
          <a:ln w="9525">
            <a:noFill/>
            <a:miter lim="800000"/>
            <a:headEnd/>
            <a:tailEnd/>
          </a:ln>
        </p:spPr>
      </p:pic>
      <p:pic>
        <p:nvPicPr>
          <p:cNvPr id="37892" name="Kép 1"/>
          <p:cNvPicPr>
            <a:picLocks noChangeAspect="1"/>
          </p:cNvPicPr>
          <p:nvPr/>
        </p:nvPicPr>
        <p:blipFill>
          <a:blip r:embed="rId3" cstate="print"/>
          <a:srcRect/>
          <a:stretch>
            <a:fillRect/>
          </a:stretch>
        </p:blipFill>
        <p:spPr bwMode="auto">
          <a:xfrm>
            <a:off x="1822450" y="539750"/>
            <a:ext cx="5821363" cy="3384550"/>
          </a:xfrm>
          <a:prstGeom prst="rect">
            <a:avLst/>
          </a:prstGeom>
          <a:noFill/>
          <a:ln w="9525">
            <a:noFill/>
            <a:miter lim="800000"/>
            <a:headEnd/>
            <a:tailEnd/>
          </a:ln>
        </p:spPr>
      </p:pic>
      <p:sp>
        <p:nvSpPr>
          <p:cNvPr id="37893" name="Szövegdoboz 3"/>
          <p:cNvSpPr txBox="1">
            <a:spLocks noChangeArrowheads="1"/>
          </p:cNvSpPr>
          <p:nvPr/>
        </p:nvSpPr>
        <p:spPr bwMode="auto">
          <a:xfrm>
            <a:off x="2700338" y="4081463"/>
            <a:ext cx="3184525" cy="923925"/>
          </a:xfrm>
          <a:prstGeom prst="rect">
            <a:avLst/>
          </a:prstGeom>
          <a:noFill/>
          <a:ln w="9525">
            <a:noFill/>
            <a:miter lim="800000"/>
            <a:headEnd/>
            <a:tailEnd/>
          </a:ln>
        </p:spPr>
        <p:txBody>
          <a:bodyPr>
            <a:spAutoFit/>
          </a:bodyPr>
          <a:lstStyle/>
          <a:p>
            <a:r>
              <a:rPr lang="hu-HU" u="sng">
                <a:latin typeface="Times New Roman" pitchFamily="18" charset="0"/>
                <a:cs typeface="Times New Roman" pitchFamily="18" charset="0"/>
              </a:rPr>
              <a:t>Kiemelt események:</a:t>
            </a:r>
          </a:p>
          <a:p>
            <a:r>
              <a:rPr lang="hu-HU">
                <a:latin typeface="Times New Roman" pitchFamily="18" charset="0"/>
                <a:cs typeface="Times New Roman" pitchFamily="18" charset="0"/>
              </a:rPr>
              <a:t>- 3 tűzeset II-es Kiemelt</a:t>
            </a:r>
          </a:p>
          <a:p>
            <a:r>
              <a:rPr lang="hu-HU">
                <a:latin typeface="Times New Roman" pitchFamily="18" charset="0"/>
                <a:cs typeface="Times New Roman" pitchFamily="18" charset="0"/>
              </a:rPr>
              <a:t>- júliusi viharkárok</a:t>
            </a:r>
          </a:p>
        </p:txBody>
      </p:sp>
      <p:pic>
        <p:nvPicPr>
          <p:cNvPr id="7" name="Picture 2"/>
          <p:cNvPicPr>
            <a:picLocks noChangeAspect="1" noChangeArrowheads="1"/>
          </p:cNvPicPr>
          <p:nvPr/>
        </p:nvPicPr>
        <p:blipFill>
          <a:blip r:embed="rId4" cstate="print"/>
          <a:srcRect/>
          <a:stretch>
            <a:fillRect/>
          </a:stretch>
        </p:blipFill>
        <p:spPr bwMode="auto">
          <a:xfrm>
            <a:off x="3038547" y="4921388"/>
            <a:ext cx="2973613" cy="1896975"/>
          </a:xfrm>
          <a:prstGeom prst="rect">
            <a:avLst/>
          </a:prstGeom>
          <a:ln>
            <a:noFill/>
          </a:ln>
          <a:effectLst>
            <a:softEdge rad="112500"/>
          </a:effectLst>
        </p:spPr>
      </p:pic>
      <p:pic>
        <p:nvPicPr>
          <p:cNvPr id="10" name="Picture 5" descr="F:\évértékelő képek 2015\SAM_1933.JPG"/>
          <p:cNvPicPr>
            <a:picLocks noChangeArrowheads="1"/>
          </p:cNvPicPr>
          <p:nvPr/>
        </p:nvPicPr>
        <p:blipFill>
          <a:blip r:embed="rId5" cstate="print"/>
          <a:srcRect/>
          <a:stretch>
            <a:fillRect/>
          </a:stretch>
        </p:blipFill>
        <p:spPr bwMode="auto">
          <a:xfrm>
            <a:off x="6031513" y="4968100"/>
            <a:ext cx="2864225" cy="1813251"/>
          </a:xfrm>
          <a:prstGeom prst="rect">
            <a:avLst/>
          </a:prstGeom>
          <a:ln>
            <a:noFill/>
          </a:ln>
          <a:effectLst>
            <a:softEdge rad="112500"/>
          </a:effectLst>
        </p:spPr>
      </p:pic>
      <p:pic>
        <p:nvPicPr>
          <p:cNvPr id="37896" name="Kép 7"/>
          <p:cNvPicPr>
            <a:picLocks noChangeAspect="1"/>
          </p:cNvPicPr>
          <p:nvPr/>
        </p:nvPicPr>
        <p:blipFill>
          <a:blip r:embed="rId6" cstate="print"/>
          <a:srcRect/>
          <a:stretch>
            <a:fillRect/>
          </a:stretch>
        </p:blipFill>
        <p:spPr bwMode="auto">
          <a:xfrm>
            <a:off x="5651500" y="3284538"/>
            <a:ext cx="3257550" cy="163671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Tűzoltósági szakterület</a:t>
            </a:r>
          </a:p>
        </p:txBody>
      </p:sp>
      <p:sp>
        <p:nvSpPr>
          <p:cNvPr id="38914" name="Szövegdoboz 1"/>
          <p:cNvSpPr txBox="1">
            <a:spLocks noChangeArrowheads="1"/>
          </p:cNvSpPr>
          <p:nvPr/>
        </p:nvSpPr>
        <p:spPr bwMode="auto">
          <a:xfrm>
            <a:off x="539750" y="1027113"/>
            <a:ext cx="3887788" cy="400050"/>
          </a:xfrm>
          <a:prstGeom prst="rect">
            <a:avLst/>
          </a:prstGeom>
          <a:noFill/>
          <a:ln w="9525">
            <a:noFill/>
            <a:miter lim="800000"/>
            <a:headEnd/>
            <a:tailEnd/>
          </a:ln>
        </p:spPr>
        <p:txBody>
          <a:bodyPr>
            <a:spAutoFit/>
          </a:bodyPr>
          <a:lstStyle/>
          <a:p>
            <a:r>
              <a:rPr lang="hu-HU" sz="2000" b="1">
                <a:latin typeface="Times New Roman" pitchFamily="18" charset="0"/>
                <a:cs typeface="Times New Roman" pitchFamily="18" charset="0"/>
              </a:rPr>
              <a:t>Szolgálatszervezés</a:t>
            </a:r>
            <a:r>
              <a:rPr lang="hu-HU" sz="2000">
                <a:latin typeface="Times New Roman" pitchFamily="18" charset="0"/>
                <a:cs typeface="Times New Roman" pitchFamily="18" charset="0"/>
              </a:rPr>
              <a:t>, </a:t>
            </a:r>
            <a:r>
              <a:rPr lang="hu-HU" sz="2000" b="1">
                <a:latin typeface="Times New Roman" pitchFamily="18" charset="0"/>
                <a:cs typeface="Times New Roman" pitchFamily="18" charset="0"/>
              </a:rPr>
              <a:t>Képzés</a:t>
            </a:r>
          </a:p>
        </p:txBody>
      </p:sp>
      <p:sp>
        <p:nvSpPr>
          <p:cNvPr id="38915" name="Szövegdoboz 2"/>
          <p:cNvSpPr txBox="1">
            <a:spLocks noChangeArrowheads="1"/>
          </p:cNvSpPr>
          <p:nvPr/>
        </p:nvSpPr>
        <p:spPr bwMode="auto">
          <a:xfrm>
            <a:off x="755650" y="1484313"/>
            <a:ext cx="4248150" cy="3416300"/>
          </a:xfrm>
          <a:prstGeom prst="rect">
            <a:avLst/>
          </a:prstGeom>
          <a:noFill/>
          <a:ln w="9525">
            <a:noFill/>
            <a:miter lim="800000"/>
            <a:headEnd/>
            <a:tailEnd/>
          </a:ln>
        </p:spPr>
        <p:txBody>
          <a:bodyPr>
            <a:spAutoFit/>
          </a:bodyPr>
          <a:lstStyle/>
          <a:p>
            <a:pPr marL="285750" indent="-285750">
              <a:buFontTx/>
              <a:buChar char="-"/>
            </a:pPr>
            <a:r>
              <a:rPr lang="hu-HU">
                <a:latin typeface="Times New Roman" pitchFamily="18" charset="0"/>
                <a:cs typeface="Times New Roman" pitchFamily="18" charset="0"/>
              </a:rPr>
              <a:t>RÁBA R16 Aquadux-X</a:t>
            </a:r>
          </a:p>
          <a:p>
            <a:pPr marL="285750" indent="-285750">
              <a:buFontTx/>
              <a:buChar char="-"/>
            </a:pPr>
            <a:r>
              <a:rPr lang="hu-HU">
                <a:latin typeface="Times New Roman" pitchFamily="18" charset="0"/>
                <a:cs typeface="Times New Roman" pitchFamily="18" charset="0"/>
              </a:rPr>
              <a:t>Új eszközök, felszerelések, oktatások</a:t>
            </a:r>
          </a:p>
          <a:p>
            <a:pPr marL="285750" indent="-285750">
              <a:buFontTx/>
              <a:buChar char="-"/>
            </a:pPr>
            <a:r>
              <a:rPr lang="hu-HU">
                <a:latin typeface="Times New Roman" pitchFamily="18" charset="0"/>
                <a:cs typeface="Times New Roman" pitchFamily="18" charset="0"/>
              </a:rPr>
              <a:t>Vízszállító                   Kiskőrös HTP</a:t>
            </a:r>
          </a:p>
          <a:p>
            <a:pPr marL="285750" indent="-285750">
              <a:buFontTx/>
              <a:buChar char="-"/>
            </a:pPr>
            <a:r>
              <a:rPr lang="hu-HU">
                <a:latin typeface="Times New Roman" pitchFamily="18" charset="0"/>
                <a:cs typeface="Times New Roman" pitchFamily="18" charset="0"/>
              </a:rPr>
              <a:t>Létszám </a:t>
            </a:r>
            <a:r>
              <a:rPr lang="hu-HU" sz="1600">
                <a:latin typeface="Times New Roman" pitchFamily="18" charset="0"/>
                <a:cs typeface="Times New Roman" pitchFamily="18" charset="0"/>
              </a:rPr>
              <a:t>(átrendelés, párhuzamosítás)</a:t>
            </a:r>
          </a:p>
          <a:p>
            <a:pPr marL="285750" indent="-285750">
              <a:buFontTx/>
              <a:buChar char="-"/>
            </a:pPr>
            <a:r>
              <a:rPr lang="hu-HU">
                <a:latin typeface="Times New Roman" pitchFamily="18" charset="0"/>
                <a:cs typeface="Times New Roman" pitchFamily="18" charset="0"/>
              </a:rPr>
              <a:t>Hatósági osztály bevonása a helyismereti gyakorlatokba</a:t>
            </a:r>
          </a:p>
          <a:p>
            <a:pPr marL="285750" indent="-285750">
              <a:buFontTx/>
              <a:buChar char="-"/>
            </a:pPr>
            <a:r>
              <a:rPr lang="hu-HU">
                <a:latin typeface="Times New Roman" pitchFamily="18" charset="0"/>
                <a:cs typeface="Times New Roman" pitchFamily="18" charset="0"/>
              </a:rPr>
              <a:t>Kórház kiürítési gyakorlat</a:t>
            </a:r>
          </a:p>
          <a:p>
            <a:pPr marL="285750" indent="-285750">
              <a:buFontTx/>
              <a:buChar char="-"/>
            </a:pPr>
            <a:r>
              <a:rPr lang="hu-HU">
                <a:latin typeface="Times New Roman" pitchFamily="18" charset="0"/>
                <a:cs typeface="Times New Roman" pitchFamily="18" charset="0"/>
              </a:rPr>
              <a:t>Kiskunhalas KVT gyakorlat</a:t>
            </a:r>
          </a:p>
          <a:p>
            <a:pPr marL="285750" indent="-285750">
              <a:buFontTx/>
              <a:buChar char="-"/>
            </a:pPr>
            <a:r>
              <a:rPr lang="hu-HU">
                <a:latin typeface="Times New Roman" pitchFamily="18" charset="0"/>
                <a:cs typeface="Times New Roman" pitchFamily="18" charset="0"/>
              </a:rPr>
              <a:t>Habképzés eszközeinek gyakorlati alkalmazása, habképzés folyamata</a:t>
            </a:r>
          </a:p>
          <a:p>
            <a:pPr marL="285750" indent="-285750">
              <a:buFontTx/>
              <a:buChar char="-"/>
            </a:pPr>
            <a:r>
              <a:rPr lang="hu-HU">
                <a:latin typeface="Times New Roman" pitchFamily="18" charset="0"/>
                <a:cs typeface="Times New Roman" pitchFamily="18" charset="0"/>
              </a:rPr>
              <a:t>Tűzoltó sportverseny felkészülés, megyei verseny megszervezése</a:t>
            </a:r>
          </a:p>
        </p:txBody>
      </p:sp>
      <p:sp>
        <p:nvSpPr>
          <p:cNvPr id="4" name="Jobbra nyíl 3"/>
          <p:cNvSpPr/>
          <p:nvPr/>
        </p:nvSpPr>
        <p:spPr>
          <a:xfrm>
            <a:off x="2381250" y="2205038"/>
            <a:ext cx="574675" cy="3651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p>
        </p:txBody>
      </p:sp>
      <p:sp>
        <p:nvSpPr>
          <p:cNvPr id="38917" name="Szövegdoboz 4"/>
          <p:cNvSpPr txBox="1">
            <a:spLocks noChangeArrowheads="1"/>
          </p:cNvSpPr>
          <p:nvPr/>
        </p:nvSpPr>
        <p:spPr bwMode="auto">
          <a:xfrm>
            <a:off x="528638" y="588963"/>
            <a:ext cx="8496300" cy="368300"/>
          </a:xfrm>
          <a:prstGeom prst="rect">
            <a:avLst/>
          </a:prstGeom>
          <a:noFill/>
          <a:ln w="9525">
            <a:noFill/>
            <a:miter lim="800000"/>
            <a:headEnd/>
            <a:tailEnd/>
          </a:ln>
        </p:spPr>
        <p:txBody>
          <a:bodyPr>
            <a:spAutoFit/>
          </a:bodyPr>
          <a:lstStyle/>
          <a:p>
            <a:r>
              <a:rPr lang="hu-HU">
                <a:latin typeface="Times New Roman" pitchFamily="18" charset="0"/>
                <a:cs typeface="Times New Roman" pitchFamily="18" charset="0"/>
              </a:rPr>
              <a:t>Fő cél: A lakosság közbiztonságának növelése, káresetek magas szintű felszámolása!</a:t>
            </a:r>
          </a:p>
        </p:txBody>
      </p:sp>
      <p:pic>
        <p:nvPicPr>
          <p:cNvPr id="7" name="Kép 6"/>
          <p:cNvPicPr>
            <a:picLocks noChangeAspect="1"/>
          </p:cNvPicPr>
          <p:nvPr/>
        </p:nvPicPr>
        <p:blipFill>
          <a:blip r:embed="rId2" cstate="print"/>
          <a:stretch>
            <a:fillRect/>
          </a:stretch>
        </p:blipFill>
        <p:spPr>
          <a:xfrm>
            <a:off x="5236690" y="957718"/>
            <a:ext cx="3504936" cy="2031325"/>
          </a:xfrm>
          <a:prstGeom prst="rect">
            <a:avLst/>
          </a:prstGeom>
          <a:ln>
            <a:noFill/>
          </a:ln>
          <a:effectLst>
            <a:softEdge rad="112500"/>
          </a:effectLst>
        </p:spPr>
      </p:pic>
      <p:pic>
        <p:nvPicPr>
          <p:cNvPr id="8" name="Kép 7"/>
          <p:cNvPicPr>
            <a:picLocks/>
          </p:cNvPicPr>
          <p:nvPr/>
        </p:nvPicPr>
        <p:blipFill>
          <a:blip r:embed="rId3" cstate="print"/>
          <a:stretch>
            <a:fillRect/>
          </a:stretch>
        </p:blipFill>
        <p:spPr>
          <a:xfrm>
            <a:off x="5250101" y="2895177"/>
            <a:ext cx="3504937" cy="1829967"/>
          </a:xfrm>
          <a:prstGeom prst="rect">
            <a:avLst/>
          </a:prstGeom>
          <a:ln>
            <a:noFill/>
          </a:ln>
          <a:effectLst>
            <a:softEdge rad="112500"/>
          </a:effectLst>
        </p:spPr>
      </p:pic>
      <p:pic>
        <p:nvPicPr>
          <p:cNvPr id="10" name="Kép 9"/>
          <p:cNvPicPr>
            <a:picLocks noChangeAspect="1"/>
          </p:cNvPicPr>
          <p:nvPr/>
        </p:nvPicPr>
        <p:blipFill>
          <a:blip r:embed="rId4" cstate="print"/>
          <a:stretch>
            <a:fillRect/>
          </a:stretch>
        </p:blipFill>
        <p:spPr>
          <a:xfrm>
            <a:off x="872205" y="4896368"/>
            <a:ext cx="3592637" cy="1840264"/>
          </a:xfrm>
          <a:prstGeom prst="rect">
            <a:avLst/>
          </a:prstGeom>
          <a:ln>
            <a:noFill/>
          </a:ln>
          <a:effectLst>
            <a:softEdge rad="112500"/>
          </a:effectLst>
        </p:spPr>
      </p:pic>
      <p:pic>
        <p:nvPicPr>
          <p:cNvPr id="12" name="Kép 11"/>
          <p:cNvPicPr>
            <a:picLocks noChangeAspect="1"/>
          </p:cNvPicPr>
          <p:nvPr/>
        </p:nvPicPr>
        <p:blipFill>
          <a:blip r:embed="rId5" cstate="print"/>
          <a:stretch>
            <a:fillRect/>
          </a:stretch>
        </p:blipFill>
        <p:spPr>
          <a:xfrm>
            <a:off x="5250101" y="4822339"/>
            <a:ext cx="3523992" cy="1840264"/>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Tűzoltósági szakterület</a:t>
            </a:r>
          </a:p>
        </p:txBody>
      </p:sp>
      <p:sp>
        <p:nvSpPr>
          <p:cNvPr id="39938" name="Text Box 7"/>
          <p:cNvSpPr txBox="1">
            <a:spLocks noChangeArrowheads="1"/>
          </p:cNvSpPr>
          <p:nvPr/>
        </p:nvSpPr>
        <p:spPr bwMode="auto">
          <a:xfrm>
            <a:off x="755650" y="1204913"/>
            <a:ext cx="4464050" cy="2308225"/>
          </a:xfrm>
          <a:prstGeom prst="rect">
            <a:avLst/>
          </a:prstGeom>
          <a:noFill/>
          <a:ln w="9525" algn="ctr">
            <a:noFill/>
            <a:miter lim="800000"/>
            <a:headEnd/>
            <a:tailEnd/>
          </a:ln>
        </p:spPr>
        <p:txBody>
          <a:bodyPr lIns="90000" rIns="90000">
            <a:spAutoFit/>
          </a:bodyPr>
          <a:lstStyle/>
          <a:p>
            <a:pPr marL="285750" indent="-285750">
              <a:buFontTx/>
              <a:buChar char="-"/>
            </a:pPr>
            <a:r>
              <a:rPr lang="hu-HU">
                <a:latin typeface="Times New Roman" pitchFamily="18" charset="0"/>
                <a:cs typeface="Times New Roman" pitchFamily="18" charset="0"/>
              </a:rPr>
              <a:t>Tűzoltó alaptanfolyam megtartása</a:t>
            </a:r>
          </a:p>
          <a:p>
            <a:pPr marL="285750" indent="-285750">
              <a:buFontTx/>
              <a:buChar char="-"/>
            </a:pPr>
            <a:r>
              <a:rPr lang="hu-HU">
                <a:latin typeface="Times New Roman" pitchFamily="18" charset="0"/>
                <a:cs typeface="Times New Roman" pitchFamily="18" charset="0"/>
              </a:rPr>
              <a:t>Tűzoltó technika kezelői tanfolyamok</a:t>
            </a:r>
          </a:p>
          <a:p>
            <a:pPr marL="285750" indent="-285750">
              <a:buFontTx/>
              <a:buChar char="-"/>
            </a:pPr>
            <a:r>
              <a:rPr lang="hu-HU">
                <a:latin typeface="Times New Roman" pitchFamily="18" charset="0"/>
                <a:cs typeface="Times New Roman" pitchFamily="18" charset="0"/>
              </a:rPr>
              <a:t>Gyakorlatokba történő bevonás</a:t>
            </a:r>
          </a:p>
          <a:p>
            <a:pPr marL="285750" indent="-285750">
              <a:buFontTx/>
              <a:buChar char="-"/>
            </a:pPr>
            <a:r>
              <a:rPr lang="hu-HU">
                <a:latin typeface="Times New Roman" pitchFamily="18" charset="0"/>
                <a:cs typeface="Times New Roman" pitchFamily="18" charset="0"/>
              </a:rPr>
              <a:t>Pályázatok szakmai támogatása</a:t>
            </a:r>
          </a:p>
          <a:p>
            <a:pPr marL="285750" indent="-285750">
              <a:buFontTx/>
              <a:buChar char="-"/>
            </a:pPr>
            <a:r>
              <a:rPr lang="hu-HU">
                <a:latin typeface="Times New Roman" pitchFamily="18" charset="0"/>
                <a:cs typeface="Times New Roman" pitchFamily="18" charset="0"/>
              </a:rPr>
              <a:t>Önképzéshez segédanyagok </a:t>
            </a:r>
          </a:p>
          <a:p>
            <a:pPr marL="285750" indent="-285750">
              <a:buFontTx/>
              <a:buChar char="-"/>
            </a:pPr>
            <a:r>
              <a:rPr lang="hu-HU">
                <a:latin typeface="Times New Roman" pitchFamily="18" charset="0"/>
                <a:cs typeface="Times New Roman" pitchFamily="18" charset="0"/>
              </a:rPr>
              <a:t>Növekvő vonulási számok</a:t>
            </a:r>
          </a:p>
          <a:p>
            <a:pPr marL="285750" indent="-285750">
              <a:buFontTx/>
              <a:buChar char="-"/>
            </a:pPr>
            <a:endParaRPr lang="hu-HU">
              <a:latin typeface="Times New Roman" pitchFamily="18" charset="0"/>
              <a:cs typeface="Times New Roman" pitchFamily="18" charset="0"/>
            </a:endParaRPr>
          </a:p>
          <a:p>
            <a:pPr marL="285750" indent="-285750">
              <a:buFontTx/>
              <a:buChar char="-"/>
            </a:pPr>
            <a:endParaRPr lang="hu-HU">
              <a:latin typeface="Times New Roman" pitchFamily="18" charset="0"/>
              <a:cs typeface="Times New Roman" pitchFamily="18" charset="0"/>
            </a:endParaRPr>
          </a:p>
        </p:txBody>
      </p:sp>
      <p:sp>
        <p:nvSpPr>
          <p:cNvPr id="39939" name="Szövegdoboz 4"/>
          <p:cNvSpPr txBox="1">
            <a:spLocks noChangeArrowheads="1"/>
          </p:cNvSpPr>
          <p:nvPr/>
        </p:nvSpPr>
        <p:spPr bwMode="auto">
          <a:xfrm>
            <a:off x="612775" y="620713"/>
            <a:ext cx="8496300" cy="369887"/>
          </a:xfrm>
          <a:prstGeom prst="rect">
            <a:avLst/>
          </a:prstGeom>
          <a:noFill/>
          <a:ln w="9525">
            <a:noFill/>
            <a:miter lim="800000"/>
            <a:headEnd/>
            <a:tailEnd/>
          </a:ln>
        </p:spPr>
        <p:txBody>
          <a:bodyPr>
            <a:spAutoFit/>
          </a:bodyPr>
          <a:lstStyle/>
          <a:p>
            <a:r>
              <a:rPr lang="hu-HU">
                <a:latin typeface="Times New Roman" pitchFamily="18" charset="0"/>
                <a:cs typeface="Times New Roman" pitchFamily="18" charset="0"/>
              </a:rPr>
              <a:t>Cél: önkéntes tűzoltó egyesületek bevethetőségének fejlesztése</a:t>
            </a:r>
          </a:p>
        </p:txBody>
      </p:sp>
      <p:pic>
        <p:nvPicPr>
          <p:cNvPr id="7" name="Picture 2"/>
          <p:cNvPicPr>
            <a:picLocks noChangeAspect="1" noChangeArrowheads="1"/>
          </p:cNvPicPr>
          <p:nvPr/>
        </p:nvPicPr>
        <p:blipFill>
          <a:blip r:embed="rId2" cstate="print"/>
          <a:srcRect/>
          <a:stretch>
            <a:fillRect/>
          </a:stretch>
        </p:blipFill>
        <p:spPr bwMode="auto">
          <a:xfrm>
            <a:off x="5076056" y="1180481"/>
            <a:ext cx="3717626" cy="2250297"/>
          </a:xfrm>
          <a:prstGeom prst="rect">
            <a:avLst/>
          </a:prstGeom>
          <a:ln>
            <a:noFill/>
          </a:ln>
          <a:effectLst>
            <a:softEdge rad="112500"/>
          </a:effectLst>
        </p:spPr>
      </p:pic>
      <p:pic>
        <p:nvPicPr>
          <p:cNvPr id="39941" name="Kép 1"/>
          <p:cNvPicPr>
            <a:picLocks noChangeAspect="1"/>
          </p:cNvPicPr>
          <p:nvPr/>
        </p:nvPicPr>
        <p:blipFill>
          <a:blip r:embed="rId3" cstate="print"/>
          <a:srcRect/>
          <a:stretch>
            <a:fillRect/>
          </a:stretch>
        </p:blipFill>
        <p:spPr bwMode="auto">
          <a:xfrm>
            <a:off x="4284663" y="3587750"/>
            <a:ext cx="4508500" cy="2984500"/>
          </a:xfrm>
          <a:prstGeom prst="rect">
            <a:avLst/>
          </a:prstGeom>
          <a:noFill/>
          <a:ln w="9525">
            <a:noFill/>
            <a:miter lim="800000"/>
            <a:headEnd/>
            <a:tailEnd/>
          </a:ln>
        </p:spPr>
      </p:pic>
      <p:pic>
        <p:nvPicPr>
          <p:cNvPr id="6" name="Kép 5"/>
          <p:cNvPicPr>
            <a:picLocks noChangeAspect="1"/>
          </p:cNvPicPr>
          <p:nvPr/>
        </p:nvPicPr>
        <p:blipFill>
          <a:blip r:embed="rId4" cstate="print"/>
          <a:stretch>
            <a:fillRect/>
          </a:stretch>
        </p:blipFill>
        <p:spPr>
          <a:xfrm>
            <a:off x="395536" y="2996952"/>
            <a:ext cx="3606043" cy="1872208"/>
          </a:xfrm>
          <a:prstGeom prst="rect">
            <a:avLst/>
          </a:prstGeom>
          <a:ln>
            <a:noFill/>
          </a:ln>
          <a:effectLst>
            <a:softEdge rad="112500"/>
          </a:effectLst>
        </p:spPr>
      </p:pic>
      <p:pic>
        <p:nvPicPr>
          <p:cNvPr id="3" name="Kép 2"/>
          <p:cNvPicPr>
            <a:picLocks noChangeAspect="1"/>
          </p:cNvPicPr>
          <p:nvPr/>
        </p:nvPicPr>
        <p:blipFill>
          <a:blip r:embed="rId5" cstate="print"/>
          <a:stretch>
            <a:fillRect/>
          </a:stretch>
        </p:blipFill>
        <p:spPr>
          <a:xfrm>
            <a:off x="395536" y="4869160"/>
            <a:ext cx="3606042" cy="1988840"/>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Tűzoltósági szakterület</a:t>
            </a:r>
          </a:p>
        </p:txBody>
      </p:sp>
      <p:sp>
        <p:nvSpPr>
          <p:cNvPr id="40962" name="Szövegdoboz 1"/>
          <p:cNvSpPr txBox="1">
            <a:spLocks noChangeArrowheads="1"/>
          </p:cNvSpPr>
          <p:nvPr/>
        </p:nvSpPr>
        <p:spPr bwMode="auto">
          <a:xfrm>
            <a:off x="971550" y="669925"/>
            <a:ext cx="6840538" cy="400050"/>
          </a:xfrm>
          <a:prstGeom prst="rect">
            <a:avLst/>
          </a:prstGeom>
          <a:noFill/>
          <a:ln w="9525">
            <a:noFill/>
            <a:miter lim="800000"/>
            <a:headEnd/>
            <a:tailEnd/>
          </a:ln>
        </p:spPr>
        <p:txBody>
          <a:bodyPr>
            <a:spAutoFit/>
          </a:bodyPr>
          <a:lstStyle/>
          <a:p>
            <a:r>
              <a:rPr lang="hu-HU" sz="2000" b="1">
                <a:latin typeface="Times New Roman" pitchFamily="18" charset="0"/>
                <a:cs typeface="Times New Roman" pitchFamily="18" charset="0"/>
              </a:rPr>
              <a:t>Önállóan beavatkozó: Akasztó ÖT</a:t>
            </a:r>
          </a:p>
        </p:txBody>
      </p:sp>
      <p:pic>
        <p:nvPicPr>
          <p:cNvPr id="3" name="Kép 2"/>
          <p:cNvPicPr>
            <a:picLocks noChangeAspect="1"/>
          </p:cNvPicPr>
          <p:nvPr/>
        </p:nvPicPr>
        <p:blipFill>
          <a:blip r:embed="rId2" cstate="print"/>
          <a:stretch>
            <a:fillRect/>
          </a:stretch>
        </p:blipFill>
        <p:spPr>
          <a:xfrm>
            <a:off x="395536" y="4066626"/>
            <a:ext cx="4322465" cy="2599282"/>
          </a:xfrm>
          <a:prstGeom prst="rect">
            <a:avLst/>
          </a:prstGeom>
          <a:ln>
            <a:noFill/>
          </a:ln>
          <a:effectLst>
            <a:softEdge rad="112500"/>
          </a:effectLst>
        </p:spPr>
      </p:pic>
      <p:sp>
        <p:nvSpPr>
          <p:cNvPr id="4" name="Szövegdoboz 3"/>
          <p:cNvSpPr txBox="1"/>
          <p:nvPr/>
        </p:nvSpPr>
        <p:spPr>
          <a:xfrm>
            <a:off x="395288" y="1552575"/>
            <a:ext cx="4897437" cy="2032000"/>
          </a:xfrm>
          <a:prstGeom prst="rect">
            <a:avLst/>
          </a:prstGeom>
          <a:noFill/>
        </p:spPr>
        <p:txBody>
          <a:bodyPr>
            <a:spAutoFit/>
          </a:bodyPr>
          <a:lstStyle/>
          <a:p>
            <a:pPr marL="285750" indent="-285750">
              <a:buFontTx/>
              <a:buChar char="-"/>
              <a:defRPr/>
            </a:pPr>
            <a:r>
              <a:rPr lang="hu-HU" dirty="0">
                <a:latin typeface="Times New Roman" panose="02020603050405020304" pitchFamily="18" charset="0"/>
                <a:cs typeface="Times New Roman" panose="02020603050405020304" pitchFamily="18" charset="0"/>
              </a:rPr>
              <a:t>Tűzoltó technika kezelői tanfolyam</a:t>
            </a:r>
          </a:p>
          <a:p>
            <a:pPr marL="285750" indent="-285750">
              <a:buFontTx/>
              <a:buChar char="-"/>
              <a:defRPr/>
            </a:pPr>
            <a:r>
              <a:rPr lang="hu-HU" dirty="0">
                <a:latin typeface="Times New Roman" panose="02020603050405020304" pitchFamily="18" charset="0"/>
                <a:cs typeface="Times New Roman" panose="02020603050405020304" pitchFamily="18" charset="0"/>
              </a:rPr>
              <a:t>Rendszerbeállító gyakorlat</a:t>
            </a:r>
          </a:p>
          <a:p>
            <a:pPr marL="285750" indent="-285750">
              <a:buFontTx/>
              <a:buChar char="-"/>
              <a:defRPr/>
            </a:pPr>
            <a:r>
              <a:rPr lang="hu-HU" dirty="0">
                <a:latin typeface="Times New Roman" panose="02020603050405020304" pitchFamily="18" charset="0"/>
                <a:cs typeface="Times New Roman" panose="02020603050405020304" pitchFamily="18" charset="0"/>
              </a:rPr>
              <a:t>Készenlét ellátása augusztus 01-től</a:t>
            </a:r>
          </a:p>
          <a:p>
            <a:pPr marL="285750" indent="-285750">
              <a:buFontTx/>
              <a:buChar char="-"/>
              <a:defRPr/>
            </a:pPr>
            <a:r>
              <a:rPr lang="hu-HU" dirty="0">
                <a:latin typeface="Times New Roman" panose="02020603050405020304" pitchFamily="18" charset="0"/>
                <a:cs typeface="Times New Roman" panose="02020603050405020304" pitchFamily="18" charset="0"/>
              </a:rPr>
              <a:t>II. kategóriás beavatkozó</a:t>
            </a:r>
          </a:p>
          <a:p>
            <a:pPr marL="285750" indent="-285750">
              <a:buFontTx/>
              <a:buChar char="-"/>
              <a:defRPr/>
            </a:pPr>
            <a:r>
              <a:rPr lang="hu-HU" dirty="0">
                <a:latin typeface="Times New Roman" panose="02020603050405020304" pitchFamily="18" charset="0"/>
                <a:cs typeface="Times New Roman" panose="02020603050405020304" pitchFamily="18" charset="0"/>
              </a:rPr>
              <a:t>EMÜ alapján 2016-ban 1250 óra készenléti </a:t>
            </a:r>
            <a:r>
              <a:rPr lang="hu-HU">
                <a:latin typeface="Times New Roman" panose="02020603050405020304" pitchFamily="18" charset="0"/>
                <a:cs typeface="Times New Roman" panose="02020603050405020304" pitchFamily="18" charset="0"/>
              </a:rPr>
              <a:t>időt vállalt</a:t>
            </a:r>
            <a:endParaRPr lang="hu-HU" dirty="0">
              <a:latin typeface="Times New Roman" panose="02020603050405020304" pitchFamily="18" charset="0"/>
              <a:cs typeface="Times New Roman" panose="02020603050405020304" pitchFamily="18" charset="0"/>
            </a:endParaRPr>
          </a:p>
          <a:p>
            <a:pPr>
              <a:defRPr/>
            </a:pPr>
            <a:endParaRPr lang="hu-HU" dirty="0"/>
          </a:p>
        </p:txBody>
      </p:sp>
      <p:pic>
        <p:nvPicPr>
          <p:cNvPr id="5" name="Kép 4"/>
          <p:cNvPicPr>
            <a:picLocks noChangeAspect="1"/>
          </p:cNvPicPr>
          <p:nvPr/>
        </p:nvPicPr>
        <p:blipFill>
          <a:blip r:embed="rId3" cstate="print"/>
          <a:stretch>
            <a:fillRect/>
          </a:stretch>
        </p:blipFill>
        <p:spPr>
          <a:xfrm>
            <a:off x="5633864" y="697625"/>
            <a:ext cx="2448272" cy="3464551"/>
          </a:xfrm>
          <a:prstGeom prst="rect">
            <a:avLst/>
          </a:prstGeom>
          <a:ln>
            <a:noFill/>
          </a:ln>
          <a:effectLst>
            <a:softEdge rad="112500"/>
          </a:effectLst>
        </p:spPr>
      </p:pic>
      <p:pic>
        <p:nvPicPr>
          <p:cNvPr id="6" name="Kép 5"/>
          <p:cNvPicPr>
            <a:picLocks noChangeAspect="1"/>
          </p:cNvPicPr>
          <p:nvPr/>
        </p:nvPicPr>
        <p:blipFill>
          <a:blip r:embed="rId4" cstate="print"/>
          <a:stretch>
            <a:fillRect/>
          </a:stretch>
        </p:blipFill>
        <p:spPr>
          <a:xfrm>
            <a:off x="5004048" y="4296170"/>
            <a:ext cx="3707904" cy="2302713"/>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subTitle" idx="4294967295"/>
          </p:nvPr>
        </p:nvSpPr>
        <p:spPr>
          <a:xfrm>
            <a:off x="611188" y="3860800"/>
            <a:ext cx="8081962" cy="1839913"/>
          </a:xfrm>
        </p:spPr>
        <p:txBody>
          <a:bodyPr anchor="ctr"/>
          <a:lstStyle/>
          <a:p>
            <a:pPr marL="0" indent="0" algn="ctr">
              <a:buFont typeface="Wingdings" pitchFamily="2" charset="2"/>
              <a:buNone/>
              <a:defRPr/>
            </a:pPr>
            <a:r>
              <a:rPr lang="hu-HU" sz="3200" b="1" smtClean="0">
                <a:solidFill>
                  <a:srgbClr val="FF0000"/>
                </a:solidFill>
                <a:effectLst>
                  <a:outerShdw blurRad="38100" dist="38100" dir="2700000" algn="tl">
                    <a:srgbClr val="000000"/>
                  </a:outerShdw>
                </a:effectLst>
                <a:cs typeface="Times New Roman" pitchFamily="18" charset="0"/>
              </a:rPr>
              <a:t>Polgári védelmi szakterület </a:t>
            </a:r>
            <a:br>
              <a:rPr lang="hu-HU" sz="3200" b="1" smtClean="0">
                <a:solidFill>
                  <a:srgbClr val="FF0000"/>
                </a:solidFill>
                <a:effectLst>
                  <a:outerShdw blurRad="38100" dist="38100" dir="2700000" algn="tl">
                    <a:srgbClr val="000000"/>
                  </a:outerShdw>
                </a:effectLst>
                <a:cs typeface="Times New Roman" pitchFamily="18" charset="0"/>
              </a:rPr>
            </a:br>
            <a:r>
              <a:rPr lang="hu-HU" sz="3200" b="1" smtClean="0">
                <a:solidFill>
                  <a:srgbClr val="FF0000"/>
                </a:solidFill>
                <a:effectLst>
                  <a:outerShdw blurRad="38100" dist="38100" dir="2700000" algn="tl">
                    <a:srgbClr val="000000"/>
                  </a:outerShdw>
                </a:effectLst>
                <a:cs typeface="Times New Roman" pitchFamily="18" charset="0"/>
              </a:rPr>
              <a:t>2016. </a:t>
            </a:r>
          </a:p>
        </p:txBody>
      </p:sp>
      <p:pic>
        <p:nvPicPr>
          <p:cNvPr id="41986" name="Kép 1"/>
          <p:cNvPicPr>
            <a:picLocks noChangeAspect="1" noChangeArrowheads="1"/>
          </p:cNvPicPr>
          <p:nvPr/>
        </p:nvPicPr>
        <p:blipFill>
          <a:blip r:embed="rId2" cstate="print">
            <a:clrChange>
              <a:clrFrom>
                <a:srgbClr val="FFFFFF"/>
              </a:clrFrom>
              <a:clrTo>
                <a:srgbClr val="FFFFFF">
                  <a:alpha val="0"/>
                </a:srgbClr>
              </a:clrTo>
            </a:clrChange>
          </a:blip>
          <a:srcRect l="1563" t="1685" r="1563" b="7802"/>
          <a:stretch>
            <a:fillRect/>
          </a:stretch>
        </p:blipFill>
        <p:spPr bwMode="auto">
          <a:xfrm>
            <a:off x="6443663" y="981075"/>
            <a:ext cx="2419350" cy="2341563"/>
          </a:xfrm>
          <a:prstGeom prst="rect">
            <a:avLst/>
          </a:prstGeom>
          <a:noFill/>
          <a:ln w="9525">
            <a:noFill/>
            <a:miter lim="800000"/>
            <a:headEnd/>
            <a:tailEnd/>
          </a:ln>
        </p:spPr>
      </p:pic>
      <p:sp>
        <p:nvSpPr>
          <p:cNvPr id="5" name="Text Box 11"/>
          <p:cNvSpPr txBox="1">
            <a:spLocks noChangeArrowheads="1"/>
          </p:cNvSpPr>
          <p:nvPr/>
        </p:nvSpPr>
        <p:spPr bwMode="auto">
          <a:xfrm>
            <a:off x="6350" y="6018213"/>
            <a:ext cx="9144000" cy="784224"/>
          </a:xfrm>
          <a:prstGeom prst="rect">
            <a:avLst/>
          </a:prstGeom>
          <a:noFill/>
          <a:ln w="9525">
            <a:noFill/>
            <a:miter lim="800000"/>
            <a:headEnd/>
            <a:tailEnd/>
          </a:ln>
        </p:spPr>
        <p:txBody>
          <a:bodyPr>
            <a:spAutoFit/>
          </a:bodyPr>
          <a:lstStyle/>
          <a:p>
            <a:pPr algn="ctr">
              <a:spcBef>
                <a:spcPct val="50000"/>
              </a:spcBef>
              <a:defRPr/>
            </a:pPr>
            <a:r>
              <a:rPr lang="hu-HU" b="1" dirty="0">
                <a:solidFill>
                  <a:srgbClr val="FFFFEE"/>
                </a:solidFill>
                <a:effectLst>
                  <a:glow rad="228600">
                    <a:srgbClr val="0070C0">
                      <a:satMod val="175000"/>
                      <a:alpha val="40000"/>
                    </a:srgbClr>
                  </a:glow>
                </a:effectLst>
              </a:rPr>
              <a:t>Előadó:  </a:t>
            </a:r>
            <a:r>
              <a:rPr lang="hu-HU" b="1" smtClean="0">
                <a:solidFill>
                  <a:srgbClr val="FFFFEE"/>
                </a:solidFill>
                <a:effectLst>
                  <a:glow rad="228600">
                    <a:srgbClr val="0070C0">
                      <a:satMod val="175000"/>
                      <a:alpha val="40000"/>
                    </a:srgbClr>
                  </a:glow>
                </a:effectLst>
              </a:rPr>
              <a:t>Kiss Zoltán tű</a:t>
            </a:r>
            <a:r>
              <a:rPr lang="hu-HU" b="1" dirty="0">
                <a:solidFill>
                  <a:srgbClr val="FFFFEE"/>
                </a:solidFill>
                <a:effectLst>
                  <a:glow rad="228600">
                    <a:srgbClr val="0070C0">
                      <a:satMod val="175000"/>
                      <a:alpha val="40000"/>
                    </a:srgbClr>
                  </a:glow>
                </a:effectLst>
              </a:rPr>
              <a:t>. alezredes</a:t>
            </a:r>
          </a:p>
          <a:p>
            <a:pPr algn="ctr">
              <a:spcBef>
                <a:spcPct val="50000"/>
              </a:spcBef>
              <a:defRPr/>
            </a:pPr>
            <a:r>
              <a:rPr lang="hu-HU" b="1" dirty="0">
                <a:solidFill>
                  <a:srgbClr val="FFFFEE"/>
                </a:solidFill>
                <a:effectLst>
                  <a:glow rad="228600">
                    <a:srgbClr val="0070C0">
                      <a:satMod val="175000"/>
                      <a:alpha val="40000"/>
                    </a:srgbClr>
                  </a:glow>
                </a:effectLst>
                <a:latin typeface="Arial"/>
              </a:rPr>
              <a:t>Kiskunhalasi Katasztrófavédelmi Kirendeltség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5"/>
          <p:cNvSpPr txBox="1">
            <a:spLocks noChangeArrowheads="1"/>
          </p:cNvSpPr>
          <p:nvPr/>
        </p:nvSpPr>
        <p:spPr bwMode="auto">
          <a:xfrm>
            <a:off x="0" y="0"/>
            <a:ext cx="4500563" cy="650875"/>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1. Kockázatbecslés, KVO-ba sorolás felülvizsgálata</a:t>
            </a:r>
          </a:p>
        </p:txBody>
      </p:sp>
      <p:sp>
        <p:nvSpPr>
          <p:cNvPr id="10" name="Téglalap 9"/>
          <p:cNvSpPr/>
          <p:nvPr/>
        </p:nvSpPr>
        <p:spPr>
          <a:xfrm>
            <a:off x="7143750" y="1214438"/>
            <a:ext cx="1500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37896" name="Text Box 15"/>
          <p:cNvSpPr txBox="1">
            <a:spLocks noChangeArrowheads="1"/>
          </p:cNvSpPr>
          <p:nvPr/>
        </p:nvSpPr>
        <p:spPr bwMode="auto">
          <a:xfrm>
            <a:off x="4500563" y="0"/>
            <a:ext cx="4643437" cy="635000"/>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2. Veszélyelhárítási tervrendszerek</a:t>
            </a:r>
          </a:p>
          <a:p>
            <a:pPr algn="ctr">
              <a:defRPr/>
            </a:pPr>
            <a:endParaRPr lang="hu-HU" sz="1700" b="1">
              <a:solidFill>
                <a:schemeClr val="tx2"/>
              </a:solidFill>
              <a:effectLst>
                <a:outerShdw blurRad="38100" dist="38100" dir="2700000" algn="tl">
                  <a:srgbClr val="FFFFFF"/>
                </a:outerShdw>
              </a:effectLst>
            </a:endParaRPr>
          </a:p>
        </p:txBody>
      </p:sp>
      <p:pic>
        <p:nvPicPr>
          <p:cNvPr id="43012" name="Picture 9"/>
          <p:cNvPicPr>
            <a:picLocks noChangeAspect="1" noChangeArrowheads="1"/>
          </p:cNvPicPr>
          <p:nvPr/>
        </p:nvPicPr>
        <p:blipFill>
          <a:blip r:embed="rId2" cstate="print"/>
          <a:srcRect l="33508" t="13193" r="32539" b="6259"/>
          <a:stretch>
            <a:fillRect/>
          </a:stretch>
        </p:blipFill>
        <p:spPr bwMode="auto">
          <a:xfrm>
            <a:off x="0" y="620713"/>
            <a:ext cx="4475163" cy="5976937"/>
          </a:xfrm>
          <a:prstGeom prst="rect">
            <a:avLst/>
          </a:prstGeom>
          <a:noFill/>
          <a:ln w="9525">
            <a:noFill/>
            <a:miter lim="800000"/>
            <a:headEnd/>
            <a:tailEnd/>
          </a:ln>
        </p:spPr>
      </p:pic>
      <p:sp>
        <p:nvSpPr>
          <p:cNvPr id="47107" name="Rectangle 3"/>
          <p:cNvSpPr>
            <a:spLocks noChangeArrowheads="1"/>
          </p:cNvSpPr>
          <p:nvPr/>
        </p:nvSpPr>
        <p:spPr bwMode="auto">
          <a:xfrm>
            <a:off x="2700338" y="5300663"/>
            <a:ext cx="1439862" cy="674687"/>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defRPr/>
            </a:pPr>
            <a:r>
              <a:rPr lang="hu-HU" sz="1400" b="1">
                <a:effectLst>
                  <a:outerShdw blurRad="38100" dist="38100" dir="2700000" algn="tl">
                    <a:srgbClr val="C0C0C0"/>
                  </a:outerShdw>
                </a:effectLst>
              </a:rPr>
              <a:t>I.   KVO:     1</a:t>
            </a:r>
          </a:p>
          <a:p>
            <a:pPr marL="342900" indent="-342900" eaLnBrk="0" hangingPunct="0">
              <a:lnSpc>
                <a:spcPct val="80000"/>
              </a:lnSpc>
              <a:spcBef>
                <a:spcPct val="20000"/>
              </a:spcBef>
              <a:buFont typeface="Arial" charset="0"/>
              <a:buNone/>
              <a:defRPr/>
            </a:pPr>
            <a:r>
              <a:rPr lang="hu-HU" sz="1400" b="1">
                <a:effectLst>
                  <a:outerShdw blurRad="38100" dist="38100" dir="2700000" algn="tl">
                    <a:srgbClr val="C0C0C0"/>
                  </a:outerShdw>
                </a:effectLst>
              </a:rPr>
              <a:t>II.  KVO:     9</a:t>
            </a:r>
          </a:p>
          <a:p>
            <a:pPr marL="342900" indent="-342900" eaLnBrk="0" hangingPunct="0">
              <a:lnSpc>
                <a:spcPct val="80000"/>
              </a:lnSpc>
              <a:spcBef>
                <a:spcPct val="20000"/>
              </a:spcBef>
              <a:buFont typeface="Arial" charset="0"/>
              <a:buNone/>
              <a:defRPr/>
            </a:pPr>
            <a:r>
              <a:rPr lang="hu-HU" sz="1400" b="1">
                <a:effectLst>
                  <a:outerShdw blurRad="38100" dist="38100" dir="2700000" algn="tl">
                    <a:srgbClr val="C0C0C0"/>
                  </a:outerShdw>
                </a:effectLst>
              </a:rPr>
              <a:t>III. KVO:   25</a:t>
            </a:r>
          </a:p>
          <a:p>
            <a:pPr marL="342900" indent="-342900" eaLnBrk="0" hangingPunct="0">
              <a:lnSpc>
                <a:spcPct val="80000"/>
              </a:lnSpc>
              <a:spcBef>
                <a:spcPct val="20000"/>
              </a:spcBef>
              <a:buFont typeface="Arial" charset="0"/>
              <a:buNone/>
              <a:defRPr/>
            </a:pPr>
            <a:r>
              <a:rPr lang="hu-HU" sz="1400" b="1">
                <a:effectLst>
                  <a:outerShdw blurRad="38100" dist="38100" dir="2700000" algn="tl">
                    <a:srgbClr val="C0C0C0"/>
                  </a:outerShdw>
                </a:effectLst>
                <a:latin typeface="Calibri" pitchFamily="34" charset="0"/>
              </a:rPr>
              <a:t>                                </a:t>
            </a:r>
            <a:endParaRPr lang="hu-HU" sz="1500">
              <a:solidFill>
                <a:schemeClr val="hlink"/>
              </a:solidFill>
              <a:latin typeface="Calibri" pitchFamily="34" charset="0"/>
            </a:endParaRPr>
          </a:p>
        </p:txBody>
      </p:sp>
      <p:pic>
        <p:nvPicPr>
          <p:cNvPr id="43014" name="Picture 165"/>
          <p:cNvPicPr>
            <a:picLocks noChangeAspect="1" noChangeArrowheads="1"/>
          </p:cNvPicPr>
          <p:nvPr/>
        </p:nvPicPr>
        <p:blipFill>
          <a:blip r:embed="rId3" cstate="print"/>
          <a:srcRect/>
          <a:stretch>
            <a:fillRect/>
          </a:stretch>
        </p:blipFill>
        <p:spPr bwMode="auto">
          <a:xfrm>
            <a:off x="1549400" y="903288"/>
            <a:ext cx="2951163" cy="1517650"/>
          </a:xfrm>
          <a:prstGeom prst="rect">
            <a:avLst/>
          </a:prstGeom>
          <a:noFill/>
          <a:ln w="9525">
            <a:noFill/>
            <a:miter lim="800000"/>
            <a:headEnd/>
            <a:tailEnd/>
          </a:ln>
        </p:spPr>
      </p:pic>
      <p:pic>
        <p:nvPicPr>
          <p:cNvPr id="43015" name="Picture 167" descr="P2190287"/>
          <p:cNvPicPr>
            <a:picLocks noChangeAspect="1" noChangeArrowheads="1"/>
          </p:cNvPicPr>
          <p:nvPr/>
        </p:nvPicPr>
        <p:blipFill>
          <a:blip r:embed="rId4" cstate="print"/>
          <a:srcRect/>
          <a:stretch>
            <a:fillRect/>
          </a:stretch>
        </p:blipFill>
        <p:spPr bwMode="auto">
          <a:xfrm>
            <a:off x="7164388" y="692150"/>
            <a:ext cx="1582737" cy="1189038"/>
          </a:xfrm>
          <a:prstGeom prst="rect">
            <a:avLst/>
          </a:prstGeom>
          <a:noFill/>
          <a:ln w="9525">
            <a:noFill/>
            <a:miter lim="800000"/>
            <a:headEnd/>
            <a:tailEnd/>
          </a:ln>
        </p:spPr>
      </p:pic>
      <p:pic>
        <p:nvPicPr>
          <p:cNvPr id="43016" name="Picture 168"/>
          <p:cNvPicPr>
            <a:picLocks noChangeAspect="1" noChangeArrowheads="1"/>
          </p:cNvPicPr>
          <p:nvPr/>
        </p:nvPicPr>
        <p:blipFill>
          <a:blip r:embed="rId5" cstate="print"/>
          <a:srcRect t="9052" r="33464" b="8009"/>
          <a:stretch>
            <a:fillRect/>
          </a:stretch>
        </p:blipFill>
        <p:spPr bwMode="auto">
          <a:xfrm>
            <a:off x="4716463" y="4895850"/>
            <a:ext cx="2014537" cy="1412875"/>
          </a:xfrm>
          <a:prstGeom prst="rect">
            <a:avLst/>
          </a:prstGeom>
          <a:noFill/>
          <a:ln w="9525">
            <a:noFill/>
            <a:miter lim="800000"/>
            <a:headEnd/>
            <a:tailEnd/>
          </a:ln>
        </p:spPr>
      </p:pic>
      <p:pic>
        <p:nvPicPr>
          <p:cNvPr id="43017" name="Picture 169"/>
          <p:cNvPicPr>
            <a:picLocks noChangeAspect="1" noChangeArrowheads="1"/>
          </p:cNvPicPr>
          <p:nvPr/>
        </p:nvPicPr>
        <p:blipFill>
          <a:blip r:embed="rId6" cstate="print"/>
          <a:srcRect l="7474" t="27940" r="37466" b="8009"/>
          <a:stretch>
            <a:fillRect/>
          </a:stretch>
        </p:blipFill>
        <p:spPr bwMode="auto">
          <a:xfrm>
            <a:off x="6877050" y="1989138"/>
            <a:ext cx="2014538" cy="1317625"/>
          </a:xfrm>
          <a:prstGeom prst="rect">
            <a:avLst/>
          </a:prstGeom>
          <a:noFill/>
          <a:ln w="9525">
            <a:noFill/>
            <a:miter lim="800000"/>
            <a:headEnd/>
            <a:tailEnd/>
          </a:ln>
        </p:spPr>
      </p:pic>
      <p:pic>
        <p:nvPicPr>
          <p:cNvPr id="43018" name="Picture 170"/>
          <p:cNvPicPr>
            <a:picLocks noChangeAspect="1" noChangeArrowheads="1"/>
          </p:cNvPicPr>
          <p:nvPr/>
        </p:nvPicPr>
        <p:blipFill>
          <a:blip r:embed="rId7" cstate="print"/>
          <a:srcRect t="53072" r="69125" b="8633"/>
          <a:stretch>
            <a:fillRect/>
          </a:stretch>
        </p:blipFill>
        <p:spPr bwMode="auto">
          <a:xfrm>
            <a:off x="6948488" y="3429000"/>
            <a:ext cx="1800225" cy="1358900"/>
          </a:xfrm>
          <a:prstGeom prst="rect">
            <a:avLst/>
          </a:prstGeom>
          <a:noFill/>
          <a:ln w="9525">
            <a:noFill/>
            <a:miter lim="800000"/>
            <a:headEnd/>
            <a:tailEnd/>
          </a:ln>
        </p:spPr>
      </p:pic>
      <p:pic>
        <p:nvPicPr>
          <p:cNvPr id="43019" name="Picture 171" descr="IMG_20150217_093004"/>
          <p:cNvPicPr>
            <a:picLocks noChangeAspect="1" noChangeArrowheads="1"/>
          </p:cNvPicPr>
          <p:nvPr/>
        </p:nvPicPr>
        <p:blipFill>
          <a:blip r:embed="rId8" cstate="print"/>
          <a:srcRect/>
          <a:stretch>
            <a:fillRect/>
          </a:stretch>
        </p:blipFill>
        <p:spPr bwMode="auto">
          <a:xfrm>
            <a:off x="4716463" y="3213100"/>
            <a:ext cx="2016125" cy="1516063"/>
          </a:xfrm>
          <a:prstGeom prst="rect">
            <a:avLst/>
          </a:prstGeom>
          <a:noFill/>
          <a:ln w="9525">
            <a:noFill/>
            <a:miter lim="800000"/>
            <a:headEnd/>
            <a:tailEnd/>
          </a:ln>
        </p:spPr>
      </p:pic>
      <p:sp>
        <p:nvSpPr>
          <p:cNvPr id="38060" name="Text Box 172"/>
          <p:cNvSpPr txBox="1">
            <a:spLocks noChangeArrowheads="1"/>
          </p:cNvSpPr>
          <p:nvPr/>
        </p:nvSpPr>
        <p:spPr bwMode="auto">
          <a:xfrm>
            <a:off x="4572000" y="765175"/>
            <a:ext cx="2952750" cy="2466975"/>
          </a:xfrm>
          <a:prstGeom prst="rect">
            <a:avLst/>
          </a:prstGeom>
          <a:noFill/>
          <a:ln w="9525">
            <a:noFill/>
            <a:miter lim="800000"/>
            <a:headEnd/>
            <a:tailEnd/>
          </a:ln>
          <a:effectLst/>
        </p:spPr>
        <p:txBody>
          <a:bodyPr>
            <a:spAutoFit/>
          </a:bodyPr>
          <a:lstStyle/>
          <a:p>
            <a:pPr>
              <a:buFont typeface="Wingdings" pitchFamily="2" charset="2"/>
              <a:buChar char="§"/>
              <a:defRPr/>
            </a:pPr>
            <a:r>
              <a:rPr lang="hu-HU" b="1">
                <a:effectLst>
                  <a:outerShdw blurRad="38100" dist="38100" dir="2700000" algn="tl">
                    <a:srgbClr val="C0C0C0"/>
                  </a:outerShdw>
                </a:effectLst>
              </a:rPr>
              <a:t> Települési tervek            </a:t>
            </a:r>
          </a:p>
          <a:p>
            <a:pPr>
              <a:buFont typeface="Wingdings" pitchFamily="2" charset="2"/>
              <a:buChar char="§"/>
              <a:defRPr/>
            </a:pPr>
            <a:r>
              <a:rPr lang="hu-HU" b="1">
                <a:effectLst>
                  <a:outerShdw blurRad="38100" dist="38100" dir="2700000" algn="tl">
                    <a:srgbClr val="C0C0C0"/>
                  </a:outerShdw>
                </a:effectLst>
              </a:rPr>
              <a:t> Kirendeltségi tervek       </a:t>
            </a:r>
          </a:p>
          <a:p>
            <a:pPr>
              <a:buFont typeface="Wingdings" pitchFamily="2" charset="2"/>
              <a:buChar char="§"/>
              <a:defRPr/>
            </a:pPr>
            <a:r>
              <a:rPr lang="hu-HU" b="1">
                <a:effectLst>
                  <a:outerShdw blurRad="38100" dist="38100" dir="2700000" algn="tl">
                    <a:srgbClr val="C0C0C0"/>
                  </a:outerShdw>
                </a:effectLst>
              </a:rPr>
              <a:t> Járási tervkivonatok</a:t>
            </a:r>
          </a:p>
          <a:p>
            <a:pPr>
              <a:buFont typeface="Wingdings" pitchFamily="2" charset="2"/>
              <a:buNone/>
              <a:defRPr/>
            </a:pPr>
            <a:r>
              <a:rPr lang="hu-HU" b="1">
                <a:effectLst>
                  <a:outerShdw blurRad="38100" dist="38100" dir="2700000" algn="tl">
                    <a:srgbClr val="C0C0C0"/>
                  </a:outerShdw>
                </a:effectLst>
              </a:rPr>
              <a:t>                   +</a:t>
            </a:r>
            <a:endParaRPr lang="hu-HU" sz="800" b="1">
              <a:effectLst>
                <a:outerShdw blurRad="38100" dist="38100" dir="2700000" algn="tl">
                  <a:srgbClr val="C0C0C0"/>
                </a:outerShdw>
              </a:effectLst>
            </a:endParaRPr>
          </a:p>
          <a:p>
            <a:pPr>
              <a:buFont typeface="Wingdings" pitchFamily="2" charset="2"/>
              <a:buNone/>
              <a:defRPr/>
            </a:pPr>
            <a:r>
              <a:rPr lang="hu-HU" sz="1400" b="1" i="1">
                <a:effectLst>
                  <a:outerShdw blurRad="38100" dist="38100" dir="2700000" algn="tl">
                    <a:srgbClr val="C0C0C0"/>
                  </a:outerShdw>
                </a:effectLst>
              </a:rPr>
              <a:t>    - speciális részelemek</a:t>
            </a:r>
          </a:p>
          <a:p>
            <a:pPr>
              <a:defRPr/>
            </a:pPr>
            <a:r>
              <a:rPr lang="hu-HU" sz="1400" b="1" i="1">
                <a:effectLst>
                  <a:outerShdw blurRad="38100" dist="38100" dir="2700000" algn="tl">
                    <a:srgbClr val="C0C0C0"/>
                  </a:outerShdw>
                </a:effectLst>
              </a:rPr>
              <a:t>    - mellékletek</a:t>
            </a:r>
          </a:p>
          <a:p>
            <a:pPr>
              <a:defRPr/>
            </a:pPr>
            <a:r>
              <a:rPr lang="hu-HU" sz="1400" b="1" i="1">
                <a:effectLst>
                  <a:outerShdw blurRad="38100" dist="38100" dir="2700000" algn="tl">
                    <a:srgbClr val="C0C0C0"/>
                  </a:outerShdw>
                </a:effectLst>
              </a:rPr>
              <a:t>    - kapcsolódó adattárak</a:t>
            </a:r>
          </a:p>
          <a:p>
            <a:pPr lvl="1">
              <a:buFontTx/>
              <a:buChar char="•"/>
              <a:defRPr/>
            </a:pPr>
            <a:r>
              <a:rPr lang="hu-HU" sz="1400" b="1" i="1">
                <a:effectLst>
                  <a:outerShdw blurRad="38100" dist="38100" dir="2700000" algn="tl">
                    <a:srgbClr val="C0C0C0"/>
                  </a:outerShdw>
                </a:effectLst>
              </a:rPr>
              <a:t> PV-i adattár</a:t>
            </a:r>
          </a:p>
          <a:p>
            <a:pPr lvl="1">
              <a:buFontTx/>
              <a:buChar char="•"/>
              <a:defRPr/>
            </a:pPr>
            <a:r>
              <a:rPr lang="hu-HU" sz="1400" b="1" i="1">
                <a:effectLst>
                  <a:outerShdw blurRad="38100" dist="38100" dir="2700000" algn="tl">
                    <a:srgbClr val="C0C0C0"/>
                  </a:outerShdw>
                </a:effectLst>
              </a:rPr>
              <a:t> Kap online</a:t>
            </a:r>
          </a:p>
          <a:p>
            <a:pPr lvl="1">
              <a:buFontTx/>
              <a:buChar char="•"/>
              <a:defRPr/>
            </a:pPr>
            <a:r>
              <a:rPr lang="hu-HU" sz="1400" b="1" i="1">
                <a:effectLst>
                  <a:outerShdw blurRad="38100" dist="38100" dir="2700000" algn="tl">
                    <a:srgbClr val="C0C0C0"/>
                  </a:outerShdw>
                </a:effectLst>
              </a:rPr>
              <a:t> Helios</a:t>
            </a:r>
            <a:endParaRPr lang="hu-HU" sz="1400"/>
          </a:p>
        </p:txBody>
      </p:sp>
      <p:graphicFrame>
        <p:nvGraphicFramePr>
          <p:cNvPr id="26645" name="Group 21"/>
          <p:cNvGraphicFramePr>
            <a:graphicFrameLocks noGrp="1"/>
          </p:cNvGraphicFramePr>
          <p:nvPr/>
        </p:nvGraphicFramePr>
        <p:xfrm>
          <a:off x="0" y="6521450"/>
          <a:ext cx="9144000" cy="365760"/>
        </p:xfrm>
        <a:graphic>
          <a:graphicData uri="http://schemas.openxmlformats.org/drawingml/2006/table">
            <a:tbl>
              <a:tblPr/>
              <a:tblGrid>
                <a:gridCol w="9144000"/>
              </a:tblGrid>
              <a:tr h="354013">
                <a:tc>
                  <a:txBody>
                    <a:bodyPr/>
                    <a:lstStyle/>
                    <a:p>
                      <a:pPr marL="0" marR="0" lvl="0" indent="0" algn="ctr" defTabSz="914400" rtl="0" eaLnBrk="0" fontAlgn="base" latinLnBrk="0" hangingPunct="0">
                        <a:lnSpc>
                          <a:spcPct val="75000"/>
                        </a:lnSpc>
                        <a:spcBef>
                          <a:spcPct val="20000"/>
                        </a:spcBef>
                        <a:spcAft>
                          <a:spcPct val="0"/>
                        </a:spcAft>
                        <a:buClrTx/>
                        <a:buSzTx/>
                        <a:buFontTx/>
                        <a:buNone/>
                        <a:tabLst/>
                      </a:pPr>
                      <a:r>
                        <a:rPr kumimoji="0" lang="hu-HU" sz="1200" b="1" i="0" u="none" strike="noStrike" cap="none" normalizeH="0" baseline="0" smtClean="0">
                          <a:ln>
                            <a:noFill/>
                          </a:ln>
                          <a:solidFill>
                            <a:srgbClr val="FFCC00"/>
                          </a:solidFill>
                          <a:effectLst/>
                          <a:latin typeface="Arial" charset="0"/>
                          <a:cs typeface="Arial" charset="0"/>
                        </a:rPr>
                        <a:t> Valós veszélyeztetettség tükrözése. Naprakészség. - Pontosítás, felülvizsgálat megtörtént. - Példás együttműködés: polgármester, jegyző, kb-i referns, pv-i üi., önkormányzat, HVB, járási hivatal.</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33CC"/>
                    </a:solidFill>
                  </a:tcPr>
                </a:tc>
              </a:tr>
            </a:tbl>
          </a:graphicData>
        </a:graphic>
      </p:graphicFrame>
      <p:pic>
        <p:nvPicPr>
          <p:cNvPr id="43027" name="Picture 34" descr="PB180174"/>
          <p:cNvPicPr>
            <a:picLocks noChangeAspect="1" noChangeArrowheads="1"/>
          </p:cNvPicPr>
          <p:nvPr/>
        </p:nvPicPr>
        <p:blipFill>
          <a:blip r:embed="rId9" cstate="print"/>
          <a:srcRect/>
          <a:stretch>
            <a:fillRect/>
          </a:stretch>
        </p:blipFill>
        <p:spPr bwMode="auto">
          <a:xfrm>
            <a:off x="6948488" y="4941888"/>
            <a:ext cx="1800225" cy="1350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5"/>
          <p:cNvSpPr txBox="1">
            <a:spLocks noChangeArrowheads="1"/>
          </p:cNvSpPr>
          <p:nvPr/>
        </p:nvSpPr>
        <p:spPr bwMode="auto">
          <a:xfrm>
            <a:off x="0" y="0"/>
            <a:ext cx="4500563" cy="514350"/>
          </a:xfrm>
          <a:prstGeom prst="rect">
            <a:avLst/>
          </a:prstGeom>
          <a:solidFill>
            <a:srgbClr val="FF0000"/>
          </a:solidFill>
          <a:ln w="9525">
            <a:solidFill>
              <a:schemeClr val="bg1"/>
            </a:solidFill>
            <a:miter lim="800000"/>
            <a:headEnd/>
            <a:tailEnd/>
          </a:ln>
        </p:spPr>
        <p:txBody>
          <a:bodyPr>
            <a:spAutoFit/>
          </a:bodyPr>
          <a:lstStyle/>
          <a:p>
            <a:pPr algn="ctr">
              <a:lnSpc>
                <a:spcPct val="75000"/>
              </a:lnSpc>
              <a:defRPr/>
            </a:pPr>
            <a:r>
              <a:rPr lang="hu-HU" b="1">
                <a:solidFill>
                  <a:schemeClr val="bg1"/>
                </a:solidFill>
                <a:effectLst>
                  <a:outerShdw blurRad="38100" dist="38100" dir="2700000" algn="tl">
                    <a:srgbClr val="000000"/>
                  </a:outerShdw>
                </a:effectLst>
              </a:rPr>
              <a:t>3. Megelőzési, beavatkozás, helyi polgári védelmi tevékenység</a:t>
            </a:r>
          </a:p>
        </p:txBody>
      </p:sp>
      <p:sp>
        <p:nvSpPr>
          <p:cNvPr id="10" name="Téglalap 9"/>
          <p:cNvSpPr/>
          <p:nvPr/>
        </p:nvSpPr>
        <p:spPr>
          <a:xfrm>
            <a:off x="7143750" y="1214438"/>
            <a:ext cx="1500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38916" name="Text Box 15"/>
          <p:cNvSpPr txBox="1">
            <a:spLocks noChangeArrowheads="1"/>
          </p:cNvSpPr>
          <p:nvPr/>
        </p:nvSpPr>
        <p:spPr bwMode="auto">
          <a:xfrm>
            <a:off x="4427538" y="0"/>
            <a:ext cx="4716462" cy="514350"/>
          </a:xfrm>
          <a:prstGeom prst="rect">
            <a:avLst/>
          </a:prstGeom>
          <a:solidFill>
            <a:srgbClr val="FF0000"/>
          </a:solidFill>
          <a:ln w="9525">
            <a:solidFill>
              <a:schemeClr val="bg1"/>
            </a:solidFill>
            <a:miter lim="800000"/>
            <a:headEnd/>
            <a:tailEnd/>
          </a:ln>
        </p:spPr>
        <p:txBody>
          <a:bodyPr>
            <a:spAutoFit/>
          </a:bodyPr>
          <a:lstStyle/>
          <a:p>
            <a:pPr algn="ctr">
              <a:lnSpc>
                <a:spcPct val="75000"/>
              </a:lnSpc>
              <a:defRPr/>
            </a:pPr>
            <a:r>
              <a:rPr lang="hu-HU" b="1">
                <a:solidFill>
                  <a:schemeClr val="bg1"/>
                </a:solidFill>
                <a:effectLst>
                  <a:outerShdw blurRad="38100" dist="38100" dir="2700000" algn="tl">
                    <a:srgbClr val="000000"/>
                  </a:outerShdw>
                </a:effectLst>
              </a:rPr>
              <a:t>4. Polgári védelmi szervezetek</a:t>
            </a:r>
          </a:p>
          <a:p>
            <a:pPr algn="ctr">
              <a:lnSpc>
                <a:spcPct val="75000"/>
              </a:lnSpc>
              <a:defRPr/>
            </a:pPr>
            <a:endParaRPr lang="hu-HU" b="1">
              <a:solidFill>
                <a:schemeClr val="tx2"/>
              </a:solidFill>
              <a:effectLst>
                <a:outerShdw blurRad="38100" dist="38100" dir="2700000" algn="tl">
                  <a:srgbClr val="FFFFFF"/>
                </a:outerShdw>
              </a:effectLst>
            </a:endParaRPr>
          </a:p>
        </p:txBody>
      </p:sp>
      <p:sp>
        <p:nvSpPr>
          <p:cNvPr id="44036" name="Rectangle 3"/>
          <p:cNvSpPr>
            <a:spLocks noChangeArrowheads="1"/>
          </p:cNvSpPr>
          <p:nvPr/>
        </p:nvSpPr>
        <p:spPr bwMode="auto">
          <a:xfrm>
            <a:off x="107950" y="620713"/>
            <a:ext cx="4535488" cy="3887787"/>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Char char="•"/>
            </a:pPr>
            <a:r>
              <a:rPr lang="hu-HU" sz="1600" b="1"/>
              <a:t>Együttműködés lakosságvédelmi intézkedésekben</a:t>
            </a:r>
          </a:p>
          <a:p>
            <a:pPr marL="342900" indent="-342900" eaLnBrk="0" hangingPunct="0">
              <a:lnSpc>
                <a:spcPct val="80000"/>
              </a:lnSpc>
              <a:buFont typeface="Arial" charset="0"/>
              <a:buNone/>
            </a:pPr>
            <a:r>
              <a:rPr lang="hu-HU" sz="1700" b="1"/>
              <a:t>	</a:t>
            </a:r>
            <a:r>
              <a:rPr lang="hu-HU" sz="1400" b="1" i="1">
                <a:solidFill>
                  <a:schemeClr val="hlink"/>
                </a:solidFill>
              </a:rPr>
              <a:t>(Lakhatatlan épület, kidőlt fák, vihar, hideg, extrém csapadék, hőség, robbanó test, áramkimaradás, hajléktalanok, befogadók ...)</a:t>
            </a:r>
          </a:p>
          <a:p>
            <a:pPr marL="342900" indent="-342900" eaLnBrk="0" hangingPunct="0">
              <a:lnSpc>
                <a:spcPct val="80000"/>
              </a:lnSpc>
              <a:buFont typeface="Arial" charset="0"/>
              <a:buNone/>
            </a:pPr>
            <a:endParaRPr lang="hu-HU" sz="600" b="1" i="1">
              <a:solidFill>
                <a:schemeClr val="hlink"/>
              </a:solidFill>
            </a:endParaRPr>
          </a:p>
          <a:p>
            <a:pPr marL="342900" indent="-342900" eaLnBrk="0" hangingPunct="0">
              <a:lnSpc>
                <a:spcPct val="80000"/>
              </a:lnSpc>
              <a:spcBef>
                <a:spcPct val="20000"/>
              </a:spcBef>
              <a:buFont typeface="Arial" charset="0"/>
              <a:buChar char="•"/>
            </a:pPr>
            <a:r>
              <a:rPr lang="hu-HU" sz="1600" b="1"/>
              <a:t>Polgármesterek szakmai támogatása </a:t>
            </a:r>
            <a:r>
              <a:rPr lang="hu-HU" sz="1400" b="1" i="1">
                <a:solidFill>
                  <a:schemeClr val="hlink"/>
                </a:solidFill>
              </a:rPr>
              <a:t>(Tervezés, felkészülés, védekezés,  tájékoz-tatás, lakosságvédelem, pv-i szervezetek, határozatok, kijelölés, vis maior …)</a:t>
            </a:r>
          </a:p>
          <a:p>
            <a:pPr marL="342900" indent="-342900" eaLnBrk="0" hangingPunct="0">
              <a:lnSpc>
                <a:spcPct val="80000"/>
              </a:lnSpc>
              <a:spcBef>
                <a:spcPct val="20000"/>
              </a:spcBef>
              <a:buFont typeface="Arial" charset="0"/>
              <a:buChar char="•"/>
            </a:pPr>
            <a:endParaRPr lang="hu-HU" sz="600" b="1" i="1">
              <a:solidFill>
                <a:schemeClr val="hlink"/>
              </a:solidFill>
            </a:endParaRPr>
          </a:p>
          <a:p>
            <a:pPr marL="342900" indent="-342900" eaLnBrk="0" hangingPunct="0">
              <a:lnSpc>
                <a:spcPct val="80000"/>
              </a:lnSpc>
              <a:spcBef>
                <a:spcPct val="20000"/>
              </a:spcBef>
              <a:buFont typeface="Arial" charset="0"/>
              <a:buChar char="•"/>
            </a:pPr>
            <a:r>
              <a:rPr lang="hu-HU" sz="1600" b="1"/>
              <a:t>Belvízi védekezés: -</a:t>
            </a:r>
          </a:p>
          <a:p>
            <a:pPr marL="342900" indent="-342900" eaLnBrk="0" hangingPunct="0">
              <a:lnSpc>
                <a:spcPct val="80000"/>
              </a:lnSpc>
              <a:spcBef>
                <a:spcPct val="20000"/>
              </a:spcBef>
              <a:buFont typeface="Arial" charset="0"/>
              <a:buNone/>
            </a:pPr>
            <a:endParaRPr lang="hu-HU" sz="600" b="1"/>
          </a:p>
          <a:p>
            <a:pPr marL="342900" indent="-342900" eaLnBrk="0" hangingPunct="0">
              <a:lnSpc>
                <a:spcPct val="80000"/>
              </a:lnSpc>
              <a:spcBef>
                <a:spcPct val="20000"/>
              </a:spcBef>
              <a:buFont typeface="Arial" charset="0"/>
              <a:buChar char="•"/>
            </a:pPr>
            <a:r>
              <a:rPr lang="hu-HU" sz="1600" b="1"/>
              <a:t>Közbiztonsági referensek (pv. üi.)</a:t>
            </a:r>
          </a:p>
          <a:p>
            <a:pPr marL="342900" indent="-342900" eaLnBrk="0" hangingPunct="0">
              <a:lnSpc>
                <a:spcPct val="80000"/>
              </a:lnSpc>
              <a:spcBef>
                <a:spcPct val="20000"/>
              </a:spcBef>
              <a:buFont typeface="Arial" charset="0"/>
              <a:buNone/>
            </a:pPr>
            <a:r>
              <a:rPr lang="hu-HU" sz="1400" b="1" i="1">
                <a:solidFill>
                  <a:schemeClr val="hlink"/>
                </a:solidFill>
              </a:rPr>
              <a:t>	(Képzés, gyakorlat, felügyelet, közös fea-ok)</a:t>
            </a:r>
          </a:p>
          <a:p>
            <a:pPr marL="342900" indent="-342900" eaLnBrk="0" hangingPunct="0">
              <a:lnSpc>
                <a:spcPct val="80000"/>
              </a:lnSpc>
              <a:spcBef>
                <a:spcPct val="20000"/>
              </a:spcBef>
              <a:buFont typeface="Arial" charset="0"/>
              <a:buNone/>
            </a:pPr>
            <a:endParaRPr lang="hu-HU" sz="600" b="1" i="1">
              <a:solidFill>
                <a:schemeClr val="hlink"/>
              </a:solidFill>
            </a:endParaRPr>
          </a:p>
          <a:p>
            <a:pPr marL="342900" indent="-342900" eaLnBrk="0" hangingPunct="0">
              <a:lnSpc>
                <a:spcPct val="80000"/>
              </a:lnSpc>
              <a:spcBef>
                <a:spcPct val="20000"/>
              </a:spcBef>
              <a:buFont typeface="Arial" charset="0"/>
              <a:buChar char="•"/>
            </a:pPr>
            <a:r>
              <a:rPr lang="hu-HU" sz="1600" b="1"/>
              <a:t>LTRR rendszer, szirénák</a:t>
            </a:r>
          </a:p>
          <a:p>
            <a:pPr marL="342900" indent="-342900" eaLnBrk="0" hangingPunct="0">
              <a:lnSpc>
                <a:spcPct val="80000"/>
              </a:lnSpc>
              <a:spcBef>
                <a:spcPct val="20000"/>
              </a:spcBef>
              <a:buFont typeface="Arial" charset="0"/>
              <a:buNone/>
            </a:pPr>
            <a:endParaRPr lang="hu-HU" sz="600" b="1"/>
          </a:p>
          <a:p>
            <a:pPr marL="342900" indent="-342900" eaLnBrk="0" hangingPunct="0">
              <a:lnSpc>
                <a:spcPct val="80000"/>
              </a:lnSpc>
              <a:spcBef>
                <a:spcPct val="20000"/>
              </a:spcBef>
              <a:buFont typeface="Arial" charset="0"/>
              <a:buChar char="•"/>
            </a:pPr>
            <a:r>
              <a:rPr lang="hu-HU" sz="1600" b="1"/>
              <a:t>Lakosságvédelmi ellenőrzések, gépszemlék</a:t>
            </a:r>
          </a:p>
          <a:p>
            <a:pPr marL="342900" indent="-342900" eaLnBrk="0" hangingPunct="0">
              <a:lnSpc>
                <a:spcPct val="80000"/>
              </a:lnSpc>
              <a:spcBef>
                <a:spcPct val="20000"/>
              </a:spcBef>
              <a:buFont typeface="Arial" charset="0"/>
              <a:buNone/>
            </a:pPr>
            <a:endParaRPr lang="hu-HU" sz="600" b="1"/>
          </a:p>
          <a:p>
            <a:pPr marL="342900" indent="-342900" eaLnBrk="0" hangingPunct="0">
              <a:lnSpc>
                <a:spcPct val="80000"/>
              </a:lnSpc>
              <a:spcBef>
                <a:spcPct val="20000"/>
              </a:spcBef>
              <a:buFont typeface="Arial" charset="0"/>
              <a:buChar char="•"/>
            </a:pPr>
            <a:r>
              <a:rPr lang="hu-HU" sz="1600" b="1"/>
              <a:t>Gyakorlatok</a:t>
            </a:r>
          </a:p>
        </p:txBody>
      </p:sp>
      <p:sp>
        <p:nvSpPr>
          <p:cNvPr id="44037" name="Rectangle 3"/>
          <p:cNvSpPr>
            <a:spLocks noChangeArrowheads="1"/>
          </p:cNvSpPr>
          <p:nvPr/>
        </p:nvSpPr>
        <p:spPr bwMode="auto">
          <a:xfrm>
            <a:off x="4500563" y="549275"/>
            <a:ext cx="4643437" cy="3095625"/>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Char char="•"/>
            </a:pPr>
            <a:r>
              <a:rPr lang="hu-HU" sz="1600" b="1"/>
              <a:t>Települési köteles pv-i szervezetek</a:t>
            </a:r>
          </a:p>
          <a:p>
            <a:pPr marL="742950" lvl="1" indent="-285750" eaLnBrk="0" hangingPunct="0">
              <a:lnSpc>
                <a:spcPct val="80000"/>
              </a:lnSpc>
              <a:spcBef>
                <a:spcPct val="20000"/>
              </a:spcBef>
              <a:buFont typeface="Arial" charset="0"/>
              <a:buChar char="–"/>
            </a:pPr>
            <a:r>
              <a:rPr lang="hu-HU" sz="1400" b="1" i="1">
                <a:solidFill>
                  <a:schemeClr val="hlink"/>
                </a:solidFill>
              </a:rPr>
              <a:t>alapképzés (Kelebia)</a:t>
            </a:r>
          </a:p>
          <a:p>
            <a:pPr marL="742950" lvl="1" indent="-285750" eaLnBrk="0" hangingPunct="0">
              <a:lnSpc>
                <a:spcPct val="80000"/>
              </a:lnSpc>
              <a:spcBef>
                <a:spcPct val="20000"/>
              </a:spcBef>
              <a:buFont typeface="Arial" charset="0"/>
              <a:buChar char="–"/>
            </a:pPr>
            <a:r>
              <a:rPr lang="hu-HU" sz="1400" b="1" i="1">
                <a:solidFill>
                  <a:schemeClr val="hlink"/>
                </a:solidFill>
              </a:rPr>
              <a:t>KVT gyak. (Kkhalas)</a:t>
            </a:r>
          </a:p>
          <a:p>
            <a:pPr marL="742950" lvl="1" indent="-285750" eaLnBrk="0" hangingPunct="0">
              <a:lnSpc>
                <a:spcPct val="80000"/>
              </a:lnSpc>
              <a:spcBef>
                <a:spcPct val="20000"/>
              </a:spcBef>
              <a:buFont typeface="Arial" charset="0"/>
              <a:buNone/>
            </a:pPr>
            <a:endParaRPr lang="hu-HU" sz="400" b="1" i="1">
              <a:solidFill>
                <a:schemeClr val="hlink"/>
              </a:solidFill>
            </a:endParaRPr>
          </a:p>
          <a:p>
            <a:pPr marL="342900" indent="-342900" eaLnBrk="0" hangingPunct="0">
              <a:lnSpc>
                <a:spcPct val="80000"/>
              </a:lnSpc>
              <a:spcBef>
                <a:spcPct val="20000"/>
              </a:spcBef>
              <a:buFont typeface="Arial" charset="0"/>
              <a:buChar char="•"/>
            </a:pPr>
            <a:r>
              <a:rPr lang="hu-HU" sz="1600" b="1"/>
              <a:t>Munkahelyi pv-i szervezetek</a:t>
            </a:r>
          </a:p>
          <a:p>
            <a:pPr marL="742950" lvl="1" indent="-285750" eaLnBrk="0" hangingPunct="0">
              <a:lnSpc>
                <a:spcPct val="80000"/>
              </a:lnSpc>
              <a:spcBef>
                <a:spcPct val="20000"/>
              </a:spcBef>
              <a:buFont typeface="Arial" charset="0"/>
              <a:buChar char="–"/>
            </a:pPr>
            <a:r>
              <a:rPr lang="hu-HU" sz="1400" b="1" i="1">
                <a:solidFill>
                  <a:schemeClr val="hlink"/>
                </a:solidFill>
              </a:rPr>
              <a:t>BOV Khalas: továbbképz., SKET, KVT gyak. </a:t>
            </a:r>
          </a:p>
          <a:p>
            <a:pPr marL="742950" lvl="1" indent="-285750" eaLnBrk="0" hangingPunct="0">
              <a:lnSpc>
                <a:spcPct val="80000"/>
              </a:lnSpc>
              <a:spcBef>
                <a:spcPct val="20000"/>
              </a:spcBef>
              <a:buFont typeface="Arial" charset="0"/>
              <a:buChar char="–"/>
            </a:pPr>
            <a:r>
              <a:rPr lang="hu-HU" sz="1400" b="1" i="1">
                <a:solidFill>
                  <a:schemeClr val="accent2"/>
                </a:solidFill>
              </a:rPr>
              <a:t>Jhalma Bács-Zöldért: megszünt</a:t>
            </a:r>
          </a:p>
          <a:p>
            <a:pPr marL="742950" lvl="1" indent="-285750" eaLnBrk="0" hangingPunct="0">
              <a:lnSpc>
                <a:spcPct val="80000"/>
              </a:lnSpc>
              <a:spcBef>
                <a:spcPct val="20000"/>
              </a:spcBef>
              <a:buFont typeface="Arial" charset="0"/>
              <a:buNone/>
            </a:pPr>
            <a:endParaRPr lang="hu-HU" sz="400" b="1" i="1">
              <a:solidFill>
                <a:schemeClr val="accent2"/>
              </a:solidFill>
            </a:endParaRPr>
          </a:p>
          <a:p>
            <a:pPr marL="342900" indent="-342900" eaLnBrk="0" hangingPunct="0">
              <a:lnSpc>
                <a:spcPct val="80000"/>
              </a:lnSpc>
              <a:spcBef>
                <a:spcPct val="20000"/>
              </a:spcBef>
              <a:buFont typeface="Arial" charset="0"/>
              <a:buChar char="•"/>
            </a:pPr>
            <a:r>
              <a:rPr lang="hu-HU" sz="1600" b="1"/>
              <a:t>Járási ÖMCS (4)</a:t>
            </a:r>
            <a:endParaRPr lang="hu-HU" b="1" i="1"/>
          </a:p>
          <a:p>
            <a:pPr marL="742950" lvl="1" indent="-285750" eaLnBrk="0" hangingPunct="0">
              <a:lnSpc>
                <a:spcPct val="80000"/>
              </a:lnSpc>
              <a:spcBef>
                <a:spcPct val="20000"/>
              </a:spcBef>
              <a:buFont typeface="Arial" charset="0"/>
              <a:buChar char="–"/>
            </a:pPr>
            <a:r>
              <a:rPr lang="hu-HU" sz="1400" b="1" i="1">
                <a:solidFill>
                  <a:schemeClr val="hlink"/>
                </a:solidFill>
              </a:rPr>
              <a:t>Riasztási, szinten tartó gyakorlat és továbbképzés</a:t>
            </a:r>
          </a:p>
          <a:p>
            <a:pPr marL="742950" lvl="1" indent="-285750" eaLnBrk="0" hangingPunct="0">
              <a:lnSpc>
                <a:spcPct val="80000"/>
              </a:lnSpc>
              <a:spcBef>
                <a:spcPct val="20000"/>
              </a:spcBef>
              <a:buFont typeface="Arial" charset="0"/>
              <a:buChar char="–"/>
            </a:pPr>
            <a:r>
              <a:rPr lang="hu-HU" sz="1400" b="1" i="1">
                <a:solidFill>
                  <a:schemeClr val="hlink"/>
                </a:solidFill>
              </a:rPr>
              <a:t>Beavatkozás (12)</a:t>
            </a:r>
          </a:p>
          <a:p>
            <a:pPr marL="742950" lvl="1" indent="-285750" eaLnBrk="0" hangingPunct="0">
              <a:lnSpc>
                <a:spcPct val="80000"/>
              </a:lnSpc>
              <a:spcBef>
                <a:spcPct val="20000"/>
              </a:spcBef>
              <a:buFont typeface="Arial" charset="0"/>
              <a:buNone/>
            </a:pPr>
            <a:endParaRPr lang="hu-HU" sz="400" b="1">
              <a:solidFill>
                <a:schemeClr val="hlink"/>
              </a:solidFill>
            </a:endParaRPr>
          </a:p>
          <a:p>
            <a:pPr marL="342900" indent="-342900" eaLnBrk="0" hangingPunct="0">
              <a:lnSpc>
                <a:spcPct val="80000"/>
              </a:lnSpc>
              <a:spcBef>
                <a:spcPct val="20000"/>
              </a:spcBef>
              <a:buFont typeface="Arial" charset="0"/>
              <a:buChar char="•"/>
            </a:pPr>
            <a:r>
              <a:rPr lang="hu-HU" sz="1600" b="1"/>
              <a:t>Települési ÖMCS: 15</a:t>
            </a:r>
          </a:p>
          <a:p>
            <a:pPr marL="742950" lvl="1" indent="-285750" eaLnBrk="0" hangingPunct="0">
              <a:lnSpc>
                <a:spcPct val="80000"/>
              </a:lnSpc>
              <a:spcBef>
                <a:spcPct val="20000"/>
              </a:spcBef>
              <a:buFont typeface="Arial" charset="0"/>
              <a:buChar char="–"/>
            </a:pPr>
            <a:r>
              <a:rPr lang="hu-HU" sz="1400" b="1" i="1">
                <a:solidFill>
                  <a:schemeClr val="hlink"/>
                </a:solidFill>
              </a:rPr>
              <a:t>Új: 4 (Kkőrös, Kkhalas, Jhalma; Cstöltés - Felkészítés, RÁ és minősítő gyakorlat)</a:t>
            </a:r>
          </a:p>
          <a:p>
            <a:pPr marL="742950" lvl="1" indent="-285750" eaLnBrk="0" hangingPunct="0">
              <a:lnSpc>
                <a:spcPct val="80000"/>
              </a:lnSpc>
              <a:spcBef>
                <a:spcPct val="20000"/>
              </a:spcBef>
              <a:buFont typeface="Arial" charset="0"/>
              <a:buNone/>
            </a:pPr>
            <a:endParaRPr lang="hu-HU" sz="1400" b="1" i="1">
              <a:solidFill>
                <a:schemeClr val="hlink"/>
              </a:solidFill>
            </a:endParaRPr>
          </a:p>
        </p:txBody>
      </p:sp>
      <p:graphicFrame>
        <p:nvGraphicFramePr>
          <p:cNvPr id="35869" name="Group 29"/>
          <p:cNvGraphicFramePr>
            <a:graphicFrameLocks noGrp="1"/>
          </p:cNvGraphicFramePr>
          <p:nvPr/>
        </p:nvGraphicFramePr>
        <p:xfrm>
          <a:off x="0" y="6597650"/>
          <a:ext cx="9144000" cy="260350"/>
        </p:xfrm>
        <a:graphic>
          <a:graphicData uri="http://schemas.openxmlformats.org/drawingml/2006/table">
            <a:tbl>
              <a:tblPr/>
              <a:tblGrid>
                <a:gridCol w="9144000"/>
              </a:tblGrid>
              <a:tr h="260350">
                <a:tc>
                  <a:txBody>
                    <a:bodyPr/>
                    <a:lstStyle/>
                    <a:p>
                      <a:pPr marL="0" marR="0" lvl="0" indent="0" algn="ctr" defTabSz="914400" rtl="0" eaLnBrk="0" fontAlgn="base" latinLnBrk="0" hangingPunct="0">
                        <a:lnSpc>
                          <a:spcPct val="75000"/>
                        </a:lnSpc>
                        <a:spcBef>
                          <a:spcPct val="20000"/>
                        </a:spcBef>
                        <a:spcAft>
                          <a:spcPct val="0"/>
                        </a:spcAft>
                        <a:buClrTx/>
                        <a:buSzTx/>
                        <a:buFontTx/>
                        <a:buNone/>
                        <a:tabLst/>
                      </a:pPr>
                      <a:r>
                        <a:rPr kumimoji="0" lang="hu-HU" sz="1200" b="1" i="0" u="none" strike="noStrike" cap="none" normalizeH="0" baseline="0" smtClean="0">
                          <a:ln>
                            <a:noFill/>
                          </a:ln>
                          <a:solidFill>
                            <a:srgbClr val="FFCC00"/>
                          </a:solidFill>
                          <a:effectLst/>
                          <a:latin typeface="Arial" charset="0"/>
                          <a:cs typeface="Arial" charset="0"/>
                        </a:rPr>
                        <a:t>Megelőzés, emberi élet anyagi javak megóvása.  Önkéntesség erősítése. - Megvalósult. - Kiemelendő: ÖMCS-ok fejlődése.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33CC"/>
                    </a:solidFill>
                  </a:tcPr>
                </a:tc>
              </a:tr>
            </a:tbl>
          </a:graphicData>
        </a:graphic>
      </p:graphicFrame>
      <p:pic>
        <p:nvPicPr>
          <p:cNvPr id="44044" name="Picture 18" descr="P1290139"/>
          <p:cNvPicPr>
            <a:picLocks noChangeAspect="1" noChangeArrowheads="1"/>
          </p:cNvPicPr>
          <p:nvPr/>
        </p:nvPicPr>
        <p:blipFill>
          <a:blip r:embed="rId2" cstate="print"/>
          <a:srcRect l="5400" r="37782" b="14738"/>
          <a:stretch>
            <a:fillRect/>
          </a:stretch>
        </p:blipFill>
        <p:spPr bwMode="auto">
          <a:xfrm>
            <a:off x="250825" y="4724400"/>
            <a:ext cx="1584325" cy="1781175"/>
          </a:xfrm>
          <a:prstGeom prst="rect">
            <a:avLst/>
          </a:prstGeom>
          <a:noFill/>
          <a:ln w="9525">
            <a:noFill/>
            <a:miter lim="800000"/>
            <a:headEnd/>
            <a:tailEnd/>
          </a:ln>
        </p:spPr>
      </p:pic>
      <p:pic>
        <p:nvPicPr>
          <p:cNvPr id="44045" name="Picture 31" descr="PC190223"/>
          <p:cNvPicPr>
            <a:picLocks noChangeAspect="1" noChangeArrowheads="1"/>
          </p:cNvPicPr>
          <p:nvPr/>
        </p:nvPicPr>
        <p:blipFill>
          <a:blip r:embed="rId3" cstate="print"/>
          <a:srcRect r="36053"/>
          <a:stretch>
            <a:fillRect/>
          </a:stretch>
        </p:blipFill>
        <p:spPr bwMode="auto">
          <a:xfrm>
            <a:off x="7429500" y="4724400"/>
            <a:ext cx="1535113" cy="1800225"/>
          </a:xfrm>
          <a:prstGeom prst="rect">
            <a:avLst/>
          </a:prstGeom>
          <a:noFill/>
          <a:ln w="9525">
            <a:noFill/>
            <a:miter lim="800000"/>
            <a:headEnd/>
            <a:tailEnd/>
          </a:ln>
        </p:spPr>
      </p:pic>
      <p:pic>
        <p:nvPicPr>
          <p:cNvPr id="44046" name="Picture 32" descr="PC190224"/>
          <p:cNvPicPr>
            <a:picLocks noChangeAspect="1" noChangeArrowheads="1"/>
          </p:cNvPicPr>
          <p:nvPr/>
        </p:nvPicPr>
        <p:blipFill>
          <a:blip r:embed="rId4" cstate="print"/>
          <a:srcRect l="9744" r="25818"/>
          <a:stretch>
            <a:fillRect/>
          </a:stretch>
        </p:blipFill>
        <p:spPr bwMode="auto">
          <a:xfrm>
            <a:off x="5832475" y="4724400"/>
            <a:ext cx="1547813" cy="1800225"/>
          </a:xfrm>
          <a:prstGeom prst="rect">
            <a:avLst/>
          </a:prstGeom>
          <a:noFill/>
          <a:ln w="9525">
            <a:noFill/>
            <a:miter lim="800000"/>
            <a:headEnd/>
            <a:tailEnd/>
          </a:ln>
        </p:spPr>
      </p:pic>
      <p:pic>
        <p:nvPicPr>
          <p:cNvPr id="44047" name="Picture 33" descr="PB090485"/>
          <p:cNvPicPr>
            <a:picLocks noChangeAspect="1" noChangeArrowheads="1"/>
          </p:cNvPicPr>
          <p:nvPr/>
        </p:nvPicPr>
        <p:blipFill>
          <a:blip r:embed="rId5" cstate="print"/>
          <a:srcRect l="34010" t="28320" r="20020" b="18372"/>
          <a:stretch>
            <a:fillRect/>
          </a:stretch>
        </p:blipFill>
        <p:spPr bwMode="auto">
          <a:xfrm>
            <a:off x="1908175" y="4706938"/>
            <a:ext cx="2087563" cy="1817687"/>
          </a:xfrm>
          <a:prstGeom prst="rect">
            <a:avLst/>
          </a:prstGeom>
          <a:noFill/>
          <a:ln w="9525">
            <a:noFill/>
            <a:miter lim="800000"/>
            <a:headEnd/>
            <a:tailEnd/>
          </a:ln>
        </p:spPr>
      </p:pic>
      <p:pic>
        <p:nvPicPr>
          <p:cNvPr id="44048" name="Picture 34" descr="Fűzes csatorna 2015 02 03 (11)"/>
          <p:cNvPicPr>
            <a:picLocks noChangeAspect="1" noChangeArrowheads="1"/>
          </p:cNvPicPr>
          <p:nvPr/>
        </p:nvPicPr>
        <p:blipFill>
          <a:blip r:embed="rId6" cstate="print"/>
          <a:srcRect l="6261" r="27438" b="4668"/>
          <a:stretch>
            <a:fillRect/>
          </a:stretch>
        </p:blipFill>
        <p:spPr bwMode="auto">
          <a:xfrm>
            <a:off x="4068763" y="4724400"/>
            <a:ext cx="1666875" cy="1800225"/>
          </a:xfrm>
          <a:prstGeom prst="rect">
            <a:avLst/>
          </a:prstGeom>
          <a:noFill/>
          <a:ln w="9525">
            <a:noFill/>
            <a:miter lim="800000"/>
            <a:headEnd/>
            <a:tailEnd/>
          </a:ln>
        </p:spPr>
      </p:pic>
      <p:pic>
        <p:nvPicPr>
          <p:cNvPr id="44049" name="Picture 19" descr="PA290014"/>
          <p:cNvPicPr>
            <a:picLocks noChangeAspect="1" noChangeArrowheads="1"/>
          </p:cNvPicPr>
          <p:nvPr/>
        </p:nvPicPr>
        <p:blipFill>
          <a:blip r:embed="rId7" cstate="print"/>
          <a:srcRect t="8626" r="4044" b="18294"/>
          <a:stretch>
            <a:fillRect/>
          </a:stretch>
        </p:blipFill>
        <p:spPr bwMode="auto">
          <a:xfrm>
            <a:off x="4067175" y="3644900"/>
            <a:ext cx="1657350" cy="1025525"/>
          </a:xfrm>
          <a:prstGeom prst="rect">
            <a:avLst/>
          </a:prstGeom>
          <a:noFill/>
          <a:ln w="9525">
            <a:noFill/>
            <a:miter lim="800000"/>
            <a:headEnd/>
            <a:tailEnd/>
          </a:ln>
        </p:spPr>
      </p:pic>
      <p:pic>
        <p:nvPicPr>
          <p:cNvPr id="44050" name="Picture 20" descr="PA290013"/>
          <p:cNvPicPr>
            <a:picLocks noChangeAspect="1" noChangeArrowheads="1"/>
          </p:cNvPicPr>
          <p:nvPr/>
        </p:nvPicPr>
        <p:blipFill>
          <a:blip r:embed="rId8" cstate="print"/>
          <a:srcRect l="13019" t="15228" r="16679" b="23351"/>
          <a:stretch>
            <a:fillRect/>
          </a:stretch>
        </p:blipFill>
        <p:spPr bwMode="auto">
          <a:xfrm>
            <a:off x="5795963" y="3644900"/>
            <a:ext cx="1584325" cy="1041400"/>
          </a:xfrm>
          <a:prstGeom prst="rect">
            <a:avLst/>
          </a:prstGeom>
          <a:noFill/>
          <a:ln w="9525">
            <a:noFill/>
            <a:miter lim="800000"/>
            <a:headEnd/>
            <a:tailEnd/>
          </a:ln>
        </p:spPr>
      </p:pic>
      <p:pic>
        <p:nvPicPr>
          <p:cNvPr id="44051" name="Picture 21" descr="PA290043"/>
          <p:cNvPicPr>
            <a:picLocks noChangeAspect="1" noChangeArrowheads="1"/>
          </p:cNvPicPr>
          <p:nvPr/>
        </p:nvPicPr>
        <p:blipFill>
          <a:blip r:embed="rId9" cstate="print"/>
          <a:srcRect b="8810"/>
          <a:stretch>
            <a:fillRect/>
          </a:stretch>
        </p:blipFill>
        <p:spPr bwMode="auto">
          <a:xfrm>
            <a:off x="7451725" y="3644900"/>
            <a:ext cx="1512888" cy="103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8" descr="20160406_130215~2"/>
          <p:cNvPicPr>
            <a:picLocks noChangeAspect="1" noChangeArrowheads="1"/>
          </p:cNvPicPr>
          <p:nvPr/>
        </p:nvPicPr>
        <p:blipFill>
          <a:blip r:embed="rId2" cstate="print"/>
          <a:srcRect t="6386"/>
          <a:stretch>
            <a:fillRect/>
          </a:stretch>
        </p:blipFill>
        <p:spPr bwMode="auto">
          <a:xfrm>
            <a:off x="2268538" y="5013325"/>
            <a:ext cx="661987" cy="1511300"/>
          </a:xfrm>
          <a:prstGeom prst="rect">
            <a:avLst/>
          </a:prstGeom>
          <a:noFill/>
          <a:ln w="9525">
            <a:noFill/>
            <a:miter lim="800000"/>
            <a:headEnd/>
            <a:tailEnd/>
          </a:ln>
        </p:spPr>
      </p:pic>
      <p:pic>
        <p:nvPicPr>
          <p:cNvPr id="56322" name="Picture 20" descr="20160406_100201~2"/>
          <p:cNvPicPr>
            <a:picLocks noChangeAspect="1" noChangeArrowheads="1"/>
          </p:cNvPicPr>
          <p:nvPr/>
        </p:nvPicPr>
        <p:blipFill>
          <a:blip r:embed="rId3" cstate="print"/>
          <a:srcRect/>
          <a:stretch>
            <a:fillRect/>
          </a:stretch>
        </p:blipFill>
        <p:spPr bwMode="auto">
          <a:xfrm>
            <a:off x="2987675" y="5013325"/>
            <a:ext cx="1657350" cy="1520825"/>
          </a:xfrm>
          <a:prstGeom prst="rect">
            <a:avLst/>
          </a:prstGeom>
          <a:noFill/>
          <a:ln w="9525">
            <a:noFill/>
            <a:miter lim="800000"/>
            <a:headEnd/>
            <a:tailEnd/>
          </a:ln>
        </p:spPr>
      </p:pic>
      <p:sp>
        <p:nvSpPr>
          <p:cNvPr id="39938" name="Text Box 15"/>
          <p:cNvSpPr txBox="1">
            <a:spLocks noChangeArrowheads="1"/>
          </p:cNvSpPr>
          <p:nvPr/>
        </p:nvSpPr>
        <p:spPr bwMode="auto">
          <a:xfrm>
            <a:off x="0" y="0"/>
            <a:ext cx="4572000" cy="376238"/>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5. Közösségi Szolgálat</a:t>
            </a:r>
          </a:p>
        </p:txBody>
      </p:sp>
      <p:sp>
        <p:nvSpPr>
          <p:cNvPr id="10" name="Téglalap 9"/>
          <p:cNvSpPr/>
          <p:nvPr/>
        </p:nvSpPr>
        <p:spPr>
          <a:xfrm>
            <a:off x="7143750" y="1214438"/>
            <a:ext cx="1500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39940" name="Text Box 15"/>
          <p:cNvSpPr txBox="1">
            <a:spLocks noChangeArrowheads="1"/>
          </p:cNvSpPr>
          <p:nvPr/>
        </p:nvSpPr>
        <p:spPr bwMode="auto">
          <a:xfrm>
            <a:off x="4535488" y="0"/>
            <a:ext cx="4608512" cy="376238"/>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6. Lakosság felkészítés</a:t>
            </a:r>
          </a:p>
        </p:txBody>
      </p:sp>
      <p:sp>
        <p:nvSpPr>
          <p:cNvPr id="56326" name="Rectangle 3"/>
          <p:cNvSpPr>
            <a:spLocks noChangeArrowheads="1"/>
          </p:cNvSpPr>
          <p:nvPr/>
        </p:nvSpPr>
        <p:spPr bwMode="auto">
          <a:xfrm>
            <a:off x="0" y="620713"/>
            <a:ext cx="3348038" cy="2663825"/>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Char char="•"/>
            </a:pPr>
            <a:r>
              <a:rPr lang="hu-HU" sz="1600" b="1"/>
              <a:t>335 fő</a:t>
            </a:r>
          </a:p>
          <a:p>
            <a:pPr marL="342900" indent="-342900" eaLnBrk="0" hangingPunct="0">
              <a:lnSpc>
                <a:spcPct val="80000"/>
              </a:lnSpc>
              <a:spcBef>
                <a:spcPct val="20000"/>
              </a:spcBef>
              <a:buFont typeface="Arial" charset="0"/>
              <a:buChar char="•"/>
            </a:pPr>
            <a:r>
              <a:rPr lang="hu-HU" sz="1600" b="1"/>
              <a:t>Emű-i megállapodás: 15 isk.</a:t>
            </a:r>
          </a:p>
          <a:p>
            <a:pPr marL="342900" indent="-342900" eaLnBrk="0" hangingPunct="0">
              <a:lnSpc>
                <a:spcPct val="80000"/>
              </a:lnSpc>
              <a:spcBef>
                <a:spcPct val="20000"/>
              </a:spcBef>
              <a:buFont typeface="Arial" charset="0"/>
              <a:buNone/>
            </a:pPr>
            <a:r>
              <a:rPr lang="hu-HU" sz="1400" b="1" i="1">
                <a:solidFill>
                  <a:schemeClr val="hlink"/>
                </a:solidFill>
              </a:rPr>
              <a:t>	(22 KVK és HTP)</a:t>
            </a:r>
          </a:p>
          <a:p>
            <a:pPr marL="342900" indent="-342900" eaLnBrk="0" hangingPunct="0">
              <a:lnSpc>
                <a:spcPct val="80000"/>
              </a:lnSpc>
              <a:spcBef>
                <a:spcPct val="20000"/>
              </a:spcBef>
              <a:buFont typeface="Arial" charset="0"/>
              <a:buChar char="•"/>
            </a:pPr>
            <a:r>
              <a:rPr lang="hu-HU" sz="1600" b="1"/>
              <a:t>Általános levezetési terv, okmányolás</a:t>
            </a:r>
          </a:p>
          <a:p>
            <a:pPr marL="342900" indent="-342900" eaLnBrk="0" hangingPunct="0">
              <a:lnSpc>
                <a:spcPct val="80000"/>
              </a:lnSpc>
              <a:spcBef>
                <a:spcPct val="20000"/>
              </a:spcBef>
              <a:buFont typeface="Arial" charset="0"/>
              <a:buNone/>
            </a:pPr>
            <a:r>
              <a:rPr lang="hu-HU" sz="1400" b="1" i="1">
                <a:solidFill>
                  <a:schemeClr val="hlink"/>
                </a:solidFill>
              </a:rPr>
              <a:t>	(Jelentős adminisztráció)</a:t>
            </a:r>
          </a:p>
          <a:p>
            <a:pPr marL="342900" indent="-342900" eaLnBrk="0" hangingPunct="0">
              <a:lnSpc>
                <a:spcPct val="80000"/>
              </a:lnSpc>
              <a:spcBef>
                <a:spcPct val="20000"/>
              </a:spcBef>
              <a:buFont typeface="Arial" charset="0"/>
              <a:buChar char="•"/>
            </a:pPr>
            <a:r>
              <a:rPr lang="hu-HU" sz="1600" b="1"/>
              <a:t>Főbb módszerek:</a:t>
            </a:r>
          </a:p>
          <a:p>
            <a:pPr marL="342900" indent="-342900" eaLnBrk="0" hangingPunct="0">
              <a:lnSpc>
                <a:spcPct val="80000"/>
              </a:lnSpc>
              <a:buFont typeface="Arial" charset="0"/>
              <a:buNone/>
            </a:pPr>
            <a:r>
              <a:rPr lang="hu-HU" sz="1600" b="1">
                <a:solidFill>
                  <a:schemeClr val="hlink"/>
                </a:solidFill>
              </a:rPr>
              <a:t>	</a:t>
            </a:r>
            <a:r>
              <a:rPr lang="hu-HU" sz="1400" b="1" i="1">
                <a:solidFill>
                  <a:schemeClr val="hlink"/>
                </a:solidFill>
              </a:rPr>
              <a:t>Egyéni és csoportos foglakozás, nyári tábor, ifjúsági verseny, kiürítési gyakorlat.</a:t>
            </a:r>
          </a:p>
          <a:p>
            <a:pPr marL="342900" indent="-342900" eaLnBrk="0" hangingPunct="0">
              <a:lnSpc>
                <a:spcPct val="80000"/>
              </a:lnSpc>
              <a:spcBef>
                <a:spcPct val="20000"/>
              </a:spcBef>
              <a:buFont typeface="Arial" charset="0"/>
              <a:buNone/>
            </a:pPr>
            <a:endParaRPr lang="hu-HU" sz="1400" b="1" i="1">
              <a:solidFill>
                <a:schemeClr val="hlink"/>
              </a:solidFill>
            </a:endParaRPr>
          </a:p>
        </p:txBody>
      </p:sp>
      <p:graphicFrame>
        <p:nvGraphicFramePr>
          <p:cNvPr id="28695" name="Group 23"/>
          <p:cNvGraphicFramePr>
            <a:graphicFrameLocks noGrp="1"/>
          </p:cNvGraphicFramePr>
          <p:nvPr/>
        </p:nvGraphicFramePr>
        <p:xfrm>
          <a:off x="0" y="6519863"/>
          <a:ext cx="9144000" cy="365760"/>
        </p:xfrm>
        <a:graphic>
          <a:graphicData uri="http://schemas.openxmlformats.org/drawingml/2006/table">
            <a:tbl>
              <a:tblPr/>
              <a:tblGrid>
                <a:gridCol w="9144000"/>
              </a:tblGrid>
              <a:tr h="365125">
                <a:tc>
                  <a:txBody>
                    <a:bodyPr/>
                    <a:lstStyle/>
                    <a:p>
                      <a:pPr marL="0" marR="0" lvl="0" indent="0" algn="ctr" defTabSz="914400" rtl="0" eaLnBrk="0" fontAlgn="base" latinLnBrk="0" hangingPunct="0">
                        <a:lnSpc>
                          <a:spcPct val="75000"/>
                        </a:lnSpc>
                        <a:spcBef>
                          <a:spcPct val="20000"/>
                        </a:spcBef>
                        <a:spcAft>
                          <a:spcPct val="0"/>
                        </a:spcAft>
                        <a:buClrTx/>
                        <a:buSzTx/>
                        <a:buFontTx/>
                        <a:buNone/>
                        <a:tabLst/>
                      </a:pPr>
                      <a:r>
                        <a:rPr kumimoji="0" lang="hu-HU" sz="1200" b="1" i="0" u="none" strike="noStrike" cap="none" normalizeH="0" baseline="0" smtClean="0">
                          <a:ln>
                            <a:noFill/>
                          </a:ln>
                          <a:solidFill>
                            <a:srgbClr val="FFCC00"/>
                          </a:solidFill>
                          <a:effectLst/>
                          <a:latin typeface="Arial" charset="0"/>
                          <a:cs typeface="Arial" charset="0"/>
                        </a:rPr>
                        <a:t>Balesetmentes KKSZ.  A lakosság minél szélesebb körű megszólítása. – Fejlődő terület. – Új elem: kiürítési gyakorlat tanulóknak. Büszkék vagyunk az országos helyezésre.</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33CC"/>
                    </a:solidFill>
                  </a:tcPr>
                </a:tc>
              </a:tr>
            </a:tbl>
          </a:graphicData>
        </a:graphic>
      </p:graphicFrame>
      <p:sp>
        <p:nvSpPr>
          <p:cNvPr id="28683" name="Rectangle 3"/>
          <p:cNvSpPr>
            <a:spLocks noChangeArrowheads="1"/>
          </p:cNvSpPr>
          <p:nvPr/>
        </p:nvSpPr>
        <p:spPr bwMode="auto">
          <a:xfrm>
            <a:off x="4859338" y="260350"/>
            <a:ext cx="4176712" cy="5184775"/>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defRPr/>
            </a:pPr>
            <a:endParaRPr lang="hu-HU" sz="1600" b="1"/>
          </a:p>
          <a:p>
            <a:pPr marL="342900" indent="-342900" eaLnBrk="0" hangingPunct="0">
              <a:lnSpc>
                <a:spcPct val="80000"/>
              </a:lnSpc>
              <a:spcBef>
                <a:spcPct val="20000"/>
              </a:spcBef>
              <a:buFont typeface="Arial" charset="0"/>
              <a:buChar char="•"/>
              <a:defRPr/>
            </a:pPr>
            <a:r>
              <a:rPr lang="hu-HU" sz="1600" b="1"/>
              <a:t>Kv-i ifjúsági verseny</a:t>
            </a:r>
          </a:p>
          <a:p>
            <a:pPr marL="342900" indent="-342900" eaLnBrk="0" hangingPunct="0">
              <a:lnSpc>
                <a:spcPct val="80000"/>
              </a:lnSpc>
              <a:spcBef>
                <a:spcPct val="20000"/>
              </a:spcBef>
              <a:buFont typeface="Arial" charset="0"/>
              <a:buNone/>
              <a:defRPr/>
            </a:pPr>
            <a:r>
              <a:rPr lang="hu-HU" sz="1400" b="1"/>
              <a:t>	</a:t>
            </a:r>
            <a:r>
              <a:rPr lang="hu-HU" sz="1400" b="1">
                <a:solidFill>
                  <a:srgbClr val="FF0000"/>
                </a:solidFill>
                <a:effectLst>
                  <a:outerShdw blurRad="38100" dist="38100" dir="2700000" algn="tl">
                    <a:srgbClr val="C0C0C0"/>
                  </a:outerShdw>
                </a:effectLst>
                <a:latin typeface="Candara" pitchFamily="34" charset="0"/>
              </a:rPr>
              <a:t>A 2015-ben orsz</a:t>
            </a:r>
            <a:r>
              <a:rPr lang="hu-HU" sz="1400" b="1">
                <a:solidFill>
                  <a:srgbClr val="FF0000"/>
                </a:solidFill>
                <a:effectLst>
                  <a:outerShdw blurRad="38100" dist="38100" dir="2700000" algn="tl">
                    <a:srgbClr val="C0C0C0"/>
                  </a:outerShdw>
                </a:effectLst>
                <a:latin typeface="Calibri"/>
              </a:rPr>
              <a:t>á</a:t>
            </a:r>
            <a:r>
              <a:rPr lang="hu-HU" sz="1400" b="1">
                <a:solidFill>
                  <a:srgbClr val="FF0000"/>
                </a:solidFill>
                <a:effectLst>
                  <a:outerShdw blurRad="38100" dist="38100" dir="2700000" algn="tl">
                    <a:srgbClr val="C0C0C0"/>
                  </a:outerShdw>
                </a:effectLst>
                <a:latin typeface="Candara" pitchFamily="34" charset="0"/>
              </a:rPr>
              <a:t>gos I. Aranycsapat Kkmajsa versenyen k</a:t>
            </a:r>
            <a:r>
              <a:rPr lang="hu-HU" sz="1400" b="1">
                <a:solidFill>
                  <a:srgbClr val="FF0000"/>
                </a:solidFill>
                <a:effectLst>
                  <a:outerShdw blurRad="38100" dist="38100" dir="2700000" algn="tl">
                    <a:srgbClr val="C0C0C0"/>
                  </a:outerShdw>
                </a:effectLst>
                <a:latin typeface="Calibri"/>
              </a:rPr>
              <a:t>í</a:t>
            </a:r>
            <a:r>
              <a:rPr lang="hu-HU" sz="1400" b="1">
                <a:solidFill>
                  <a:srgbClr val="FF0000"/>
                </a:solidFill>
                <a:effectLst>
                  <a:outerShdw blurRad="38100" dist="38100" dir="2700000" algn="tl">
                    <a:srgbClr val="C0C0C0"/>
                  </a:outerShdw>
                </a:effectLst>
                <a:latin typeface="Candara" pitchFamily="34" charset="0"/>
              </a:rPr>
              <a:t>v</a:t>
            </a:r>
            <a:r>
              <a:rPr lang="hu-HU" sz="1400" b="1">
                <a:solidFill>
                  <a:srgbClr val="FF0000"/>
                </a:solidFill>
                <a:effectLst>
                  <a:outerShdw blurRad="38100" dist="38100" dir="2700000" algn="tl">
                    <a:srgbClr val="C0C0C0"/>
                  </a:outerShdw>
                </a:effectLst>
                <a:latin typeface="Calibri"/>
              </a:rPr>
              <a:t>ü</a:t>
            </a:r>
            <a:r>
              <a:rPr lang="hu-HU" sz="1400" b="1">
                <a:solidFill>
                  <a:srgbClr val="FF0000"/>
                </a:solidFill>
                <a:effectLst>
                  <a:outerShdw blurRad="38100" dist="38100" dir="2700000" algn="tl">
                    <a:srgbClr val="C0C0C0"/>
                  </a:outerShdw>
                </a:effectLst>
                <a:latin typeface="Candara" pitchFamily="34" charset="0"/>
              </a:rPr>
              <a:t>l jut az orsz</a:t>
            </a:r>
            <a:r>
              <a:rPr lang="hu-HU" sz="1400" b="1">
                <a:solidFill>
                  <a:srgbClr val="FF0000"/>
                </a:solidFill>
                <a:effectLst>
                  <a:outerShdw blurRad="38100" dist="38100" dir="2700000" algn="tl">
                    <a:srgbClr val="C0C0C0"/>
                  </a:outerShdw>
                </a:effectLst>
                <a:latin typeface="Calibri"/>
              </a:rPr>
              <a:t>á</a:t>
            </a:r>
            <a:r>
              <a:rPr lang="hu-HU" sz="1400" b="1">
                <a:solidFill>
                  <a:srgbClr val="FF0000"/>
                </a:solidFill>
                <a:effectLst>
                  <a:outerShdw blurRad="38100" dist="38100" dir="2700000" algn="tl">
                    <a:srgbClr val="C0C0C0"/>
                  </a:outerShdw>
                </a:effectLst>
                <a:latin typeface="Candara" pitchFamily="34" charset="0"/>
              </a:rPr>
              <a:t>gosra </a:t>
            </a:r>
            <a:r>
              <a:rPr lang="hu-HU" sz="1400" b="1">
                <a:solidFill>
                  <a:srgbClr val="FF0000"/>
                </a:solidFill>
                <a:effectLst>
                  <a:outerShdw blurRad="38100" dist="38100" dir="2700000" algn="tl">
                    <a:srgbClr val="C0C0C0"/>
                  </a:outerShdw>
                </a:effectLst>
                <a:latin typeface="Calibri"/>
              </a:rPr>
              <a:t>é</a:t>
            </a:r>
            <a:r>
              <a:rPr lang="hu-HU" sz="1400" b="1">
                <a:solidFill>
                  <a:srgbClr val="FF0000"/>
                </a:solidFill>
                <a:effectLst>
                  <a:outerShdw blurRad="38100" dist="38100" dir="2700000" algn="tl">
                    <a:srgbClr val="C0C0C0"/>
                  </a:outerShdw>
                </a:effectLst>
                <a:latin typeface="Candara" pitchFamily="34" charset="0"/>
              </a:rPr>
              <a:t>s II. lesz.</a:t>
            </a:r>
            <a:endParaRPr lang="hu-HU" sz="1600" b="1">
              <a:solidFill>
                <a:srgbClr val="FF0000"/>
              </a:solidFill>
              <a:effectLst>
                <a:outerShdw blurRad="38100" dist="38100" dir="2700000" algn="tl">
                  <a:srgbClr val="C0C0C0"/>
                </a:outerShdw>
              </a:effectLst>
              <a:latin typeface="Candara" pitchFamily="34" charset="0"/>
            </a:endParaRPr>
          </a:p>
          <a:p>
            <a:pPr marL="742950" lvl="1" indent="-285750" eaLnBrk="0" hangingPunct="0">
              <a:lnSpc>
                <a:spcPct val="80000"/>
              </a:lnSpc>
              <a:spcBef>
                <a:spcPct val="20000"/>
              </a:spcBef>
              <a:buFont typeface="Arial" charset="0"/>
              <a:buChar char="•"/>
              <a:defRPr/>
            </a:pPr>
            <a:r>
              <a:rPr lang="hu-HU" sz="1400" b="1" i="1">
                <a:solidFill>
                  <a:schemeClr val="hlink"/>
                </a:solidFill>
              </a:rPr>
              <a:t>Helyi: 12 csapat, 48 fő. (4.06.)</a:t>
            </a:r>
          </a:p>
          <a:p>
            <a:pPr marL="742950" lvl="1" indent="-285750" eaLnBrk="0" hangingPunct="0">
              <a:lnSpc>
                <a:spcPct val="80000"/>
              </a:lnSpc>
              <a:spcBef>
                <a:spcPct val="20000"/>
              </a:spcBef>
              <a:buFont typeface="Arial" charset="0"/>
              <a:buChar char="•"/>
              <a:defRPr/>
            </a:pPr>
            <a:r>
              <a:rPr lang="hu-HU" sz="1400" b="1" i="1">
                <a:solidFill>
                  <a:schemeClr val="hlink"/>
                </a:solidFill>
              </a:rPr>
              <a:t>Megyei: I. II. és ált II. IV. hely (4.14.)</a:t>
            </a:r>
          </a:p>
          <a:p>
            <a:pPr marL="742950" lvl="1" indent="-285750" eaLnBrk="0" hangingPunct="0">
              <a:lnSpc>
                <a:spcPct val="80000"/>
              </a:lnSpc>
              <a:spcBef>
                <a:spcPct val="20000"/>
              </a:spcBef>
              <a:buFont typeface="Arial" charset="0"/>
              <a:buChar char="•"/>
              <a:defRPr/>
            </a:pPr>
            <a:r>
              <a:rPr lang="hu-HU" sz="1400" b="1" i="1" u="sng">
                <a:solidFill>
                  <a:schemeClr val="hlink"/>
                </a:solidFill>
              </a:rPr>
              <a:t>Országos: </a:t>
            </a:r>
            <a:r>
              <a:rPr lang="hu-HU" sz="1400" b="1" i="1" u="sng">
                <a:solidFill>
                  <a:srgbClr val="FF0000"/>
                </a:solidFill>
              </a:rPr>
              <a:t>II.</a:t>
            </a:r>
            <a:r>
              <a:rPr lang="hu-HU" sz="1400" b="1" i="1" u="sng">
                <a:solidFill>
                  <a:schemeClr val="hlink"/>
                </a:solidFill>
              </a:rPr>
              <a:t> és XII. hely. (4.22-23.)</a:t>
            </a:r>
          </a:p>
          <a:p>
            <a:pPr marL="742950" lvl="1" indent="-285750" eaLnBrk="0" hangingPunct="0">
              <a:lnSpc>
                <a:spcPct val="80000"/>
              </a:lnSpc>
              <a:spcBef>
                <a:spcPct val="20000"/>
              </a:spcBef>
              <a:buFont typeface="Arial" charset="0"/>
              <a:buNone/>
              <a:defRPr/>
            </a:pPr>
            <a:endParaRPr lang="hu-HU" sz="600" b="1" i="1" u="sng">
              <a:solidFill>
                <a:schemeClr val="hlink"/>
              </a:solidFill>
            </a:endParaRPr>
          </a:p>
          <a:p>
            <a:pPr marL="342900" indent="-342900" eaLnBrk="0" hangingPunct="0">
              <a:lnSpc>
                <a:spcPct val="80000"/>
              </a:lnSpc>
              <a:spcBef>
                <a:spcPct val="20000"/>
              </a:spcBef>
              <a:buFont typeface="Arial" charset="0"/>
              <a:buChar char="•"/>
              <a:defRPr/>
            </a:pPr>
            <a:r>
              <a:rPr lang="hu-HU" sz="1600" b="1"/>
              <a:t>Nyílt nap </a:t>
            </a:r>
            <a:r>
              <a:rPr lang="hu-HU" sz="1400" b="1" i="1">
                <a:solidFill>
                  <a:schemeClr val="hlink"/>
                </a:solidFill>
              </a:rPr>
              <a:t>(KVK, HTP 4.06.)</a:t>
            </a:r>
          </a:p>
          <a:p>
            <a:pPr marL="342900" indent="-342900" eaLnBrk="0" hangingPunct="0">
              <a:lnSpc>
                <a:spcPct val="80000"/>
              </a:lnSpc>
              <a:spcBef>
                <a:spcPct val="20000"/>
              </a:spcBef>
              <a:buFont typeface="Arial" charset="0"/>
              <a:buNone/>
              <a:defRPr/>
            </a:pPr>
            <a:endParaRPr lang="hu-HU" sz="600" b="1" i="1">
              <a:solidFill>
                <a:schemeClr val="hlink"/>
              </a:solidFill>
            </a:endParaRPr>
          </a:p>
          <a:p>
            <a:pPr marL="342900" indent="-342900" eaLnBrk="0" hangingPunct="0">
              <a:lnSpc>
                <a:spcPct val="80000"/>
              </a:lnSpc>
              <a:spcBef>
                <a:spcPct val="20000"/>
              </a:spcBef>
              <a:buFont typeface="Arial" charset="0"/>
              <a:buChar char="•"/>
              <a:defRPr/>
            </a:pPr>
            <a:r>
              <a:rPr lang="hu-HU" sz="1600" b="1"/>
              <a:t>Lakossági tájékoztató anyagok </a:t>
            </a:r>
            <a:r>
              <a:rPr lang="hu-HU" sz="1400" b="1" i="1">
                <a:solidFill>
                  <a:schemeClr val="hlink"/>
                </a:solidFill>
              </a:rPr>
              <a:t>(Különböző média felületeken helyben szokásos módon: Tűzgyújtás, hőség, tél,vihar, közösségi szolgálat…)</a:t>
            </a:r>
          </a:p>
          <a:p>
            <a:pPr marL="342900" indent="-342900" eaLnBrk="0" hangingPunct="0">
              <a:lnSpc>
                <a:spcPct val="80000"/>
              </a:lnSpc>
              <a:spcBef>
                <a:spcPct val="20000"/>
              </a:spcBef>
              <a:buFont typeface="Arial" charset="0"/>
              <a:buNone/>
              <a:defRPr/>
            </a:pPr>
            <a:endParaRPr lang="hu-HU" sz="600" b="1" i="1">
              <a:solidFill>
                <a:schemeClr val="hlink"/>
              </a:solidFill>
            </a:endParaRPr>
          </a:p>
          <a:p>
            <a:pPr marL="342900" indent="-342900" eaLnBrk="0" hangingPunct="0">
              <a:lnSpc>
                <a:spcPct val="80000"/>
              </a:lnSpc>
              <a:spcBef>
                <a:spcPct val="20000"/>
              </a:spcBef>
              <a:buFont typeface="Arial" charset="0"/>
              <a:buChar char="•"/>
              <a:defRPr/>
            </a:pPr>
            <a:r>
              <a:rPr lang="hu-HU" sz="1600" b="1"/>
              <a:t>Zsebi projekt </a:t>
            </a:r>
            <a:r>
              <a:rPr lang="hu-HU" sz="1400" b="1" i="1">
                <a:solidFill>
                  <a:schemeClr val="hlink"/>
                </a:solidFill>
              </a:rPr>
              <a:t>Kiskőrös HTP -RK. 150 fő ovis és kísérőik. (4. 22.)</a:t>
            </a:r>
            <a:r>
              <a:rPr lang="hu-HU" sz="1400"/>
              <a:t> </a:t>
            </a:r>
            <a:endParaRPr lang="hu-HU" sz="1400" b="1" i="1">
              <a:solidFill>
                <a:schemeClr val="hlink"/>
              </a:solidFill>
            </a:endParaRPr>
          </a:p>
          <a:p>
            <a:pPr marL="342900" indent="-342900" eaLnBrk="0" hangingPunct="0">
              <a:lnSpc>
                <a:spcPct val="80000"/>
              </a:lnSpc>
              <a:spcBef>
                <a:spcPct val="20000"/>
              </a:spcBef>
              <a:buFont typeface="Arial" charset="0"/>
              <a:buNone/>
              <a:defRPr/>
            </a:pPr>
            <a:endParaRPr lang="hu-HU" sz="600" b="1" i="1">
              <a:solidFill>
                <a:schemeClr val="hlink"/>
              </a:solidFill>
            </a:endParaRPr>
          </a:p>
          <a:p>
            <a:pPr marL="342900" indent="-342900" eaLnBrk="0" hangingPunct="0">
              <a:lnSpc>
                <a:spcPct val="80000"/>
              </a:lnSpc>
              <a:spcBef>
                <a:spcPct val="20000"/>
              </a:spcBef>
              <a:buFont typeface="Arial" charset="0"/>
              <a:buChar char="•"/>
              <a:defRPr/>
            </a:pPr>
            <a:r>
              <a:rPr lang="hu-HU" sz="1600" b="1"/>
              <a:t>Iskolás, óvodás, csoportok látogatásai a HTP-ken.</a:t>
            </a:r>
          </a:p>
          <a:p>
            <a:pPr marL="342900" indent="-342900" eaLnBrk="0" hangingPunct="0">
              <a:lnSpc>
                <a:spcPct val="80000"/>
              </a:lnSpc>
              <a:spcBef>
                <a:spcPct val="20000"/>
              </a:spcBef>
              <a:buFont typeface="Arial" charset="0"/>
              <a:buNone/>
              <a:defRPr/>
            </a:pPr>
            <a:endParaRPr lang="hu-HU" sz="600" b="1"/>
          </a:p>
          <a:p>
            <a:pPr marL="342900" indent="-342900" eaLnBrk="0" hangingPunct="0">
              <a:lnSpc>
                <a:spcPct val="80000"/>
              </a:lnSpc>
              <a:spcBef>
                <a:spcPct val="20000"/>
              </a:spcBef>
              <a:buFont typeface="Arial" charset="0"/>
              <a:buChar char="•"/>
              <a:defRPr/>
            </a:pPr>
            <a:r>
              <a:rPr lang="hu-HU" sz="1600" b="1"/>
              <a:t>Települési közösségi rendezvények</a:t>
            </a:r>
          </a:p>
          <a:p>
            <a:pPr marL="342900" indent="-342900" eaLnBrk="0" hangingPunct="0">
              <a:lnSpc>
                <a:spcPct val="80000"/>
              </a:lnSpc>
              <a:spcBef>
                <a:spcPct val="20000"/>
              </a:spcBef>
              <a:buFont typeface="Arial" charset="0"/>
              <a:buNone/>
              <a:defRPr/>
            </a:pPr>
            <a:endParaRPr lang="hu-HU" sz="600" b="1" i="1">
              <a:solidFill>
                <a:schemeClr val="hlink"/>
              </a:solidFill>
            </a:endParaRPr>
          </a:p>
          <a:p>
            <a:pPr marL="342900" indent="-342900" eaLnBrk="0" hangingPunct="0">
              <a:lnSpc>
                <a:spcPct val="80000"/>
              </a:lnSpc>
              <a:spcBef>
                <a:spcPct val="20000"/>
              </a:spcBef>
              <a:buFont typeface="Arial" charset="0"/>
              <a:buChar char="•"/>
              <a:defRPr/>
            </a:pPr>
            <a:r>
              <a:rPr lang="hu-HU" sz="1600" b="1"/>
              <a:t>35 órás ifjúsági tűzoltó tanfolyamok</a:t>
            </a:r>
          </a:p>
          <a:p>
            <a:pPr marL="342900" indent="-342900" eaLnBrk="0" hangingPunct="0">
              <a:lnSpc>
                <a:spcPct val="80000"/>
              </a:lnSpc>
              <a:spcBef>
                <a:spcPct val="20000"/>
              </a:spcBef>
              <a:buFont typeface="Arial" charset="0"/>
              <a:buNone/>
              <a:defRPr/>
            </a:pPr>
            <a:endParaRPr lang="hu-HU" sz="600" b="1" i="1">
              <a:solidFill>
                <a:schemeClr val="hlink"/>
              </a:solidFill>
            </a:endParaRPr>
          </a:p>
          <a:p>
            <a:pPr marL="342900" indent="-342900" eaLnBrk="0" hangingPunct="0">
              <a:lnSpc>
                <a:spcPct val="80000"/>
              </a:lnSpc>
              <a:spcBef>
                <a:spcPct val="20000"/>
              </a:spcBef>
              <a:buFont typeface="Arial" charset="0"/>
              <a:buChar char="•"/>
              <a:defRPr/>
            </a:pPr>
            <a:r>
              <a:rPr lang="hu-HU" sz="1600" b="1"/>
              <a:t>Rendészeti fakultációsok szakmai gyakorlata</a:t>
            </a:r>
          </a:p>
          <a:p>
            <a:pPr marL="342900" indent="-342900" eaLnBrk="0" hangingPunct="0">
              <a:lnSpc>
                <a:spcPct val="80000"/>
              </a:lnSpc>
              <a:spcBef>
                <a:spcPct val="20000"/>
              </a:spcBef>
              <a:buFont typeface="Arial" charset="0"/>
              <a:buChar char="•"/>
              <a:defRPr/>
            </a:pPr>
            <a:r>
              <a:rPr lang="hu-HU" sz="1600" b="1"/>
              <a:t>Aktív és passzív módszer</a:t>
            </a:r>
          </a:p>
          <a:p>
            <a:pPr marL="342900" indent="-342900" eaLnBrk="0" hangingPunct="0">
              <a:lnSpc>
                <a:spcPct val="80000"/>
              </a:lnSpc>
              <a:spcBef>
                <a:spcPct val="20000"/>
              </a:spcBef>
              <a:buFont typeface="Arial" charset="0"/>
              <a:buChar char="•"/>
              <a:defRPr/>
            </a:pPr>
            <a:endParaRPr lang="hu-HU" sz="1600" b="1"/>
          </a:p>
          <a:p>
            <a:pPr marL="342900" indent="-342900" eaLnBrk="0" hangingPunct="0">
              <a:lnSpc>
                <a:spcPct val="80000"/>
              </a:lnSpc>
              <a:spcBef>
                <a:spcPct val="20000"/>
              </a:spcBef>
              <a:buFont typeface="Arial" charset="0"/>
              <a:buNone/>
              <a:defRPr/>
            </a:pPr>
            <a:endParaRPr lang="hu-HU" sz="1400" b="1" i="1">
              <a:solidFill>
                <a:schemeClr val="hlink"/>
              </a:solidFill>
            </a:endParaRPr>
          </a:p>
        </p:txBody>
      </p:sp>
      <p:pic>
        <p:nvPicPr>
          <p:cNvPr id="56334" name="Picture 14" descr="P8250794"/>
          <p:cNvPicPr>
            <a:picLocks noChangeAspect="1" noChangeArrowheads="1"/>
          </p:cNvPicPr>
          <p:nvPr/>
        </p:nvPicPr>
        <p:blipFill>
          <a:blip r:embed="rId4" cstate="print"/>
          <a:srcRect l="49069" r="3223" b="15164"/>
          <a:stretch>
            <a:fillRect/>
          </a:stretch>
        </p:blipFill>
        <p:spPr bwMode="auto">
          <a:xfrm>
            <a:off x="395288" y="2924175"/>
            <a:ext cx="1512887" cy="2016125"/>
          </a:xfrm>
          <a:prstGeom prst="rect">
            <a:avLst/>
          </a:prstGeom>
          <a:noFill/>
          <a:ln w="9525">
            <a:noFill/>
            <a:miter lim="800000"/>
            <a:headEnd/>
            <a:tailEnd/>
          </a:ln>
        </p:spPr>
      </p:pic>
      <p:pic>
        <p:nvPicPr>
          <p:cNvPr id="56335" name="Picture 15" descr="P3290268"/>
          <p:cNvPicPr>
            <a:picLocks noChangeAspect="1" noChangeArrowheads="1"/>
          </p:cNvPicPr>
          <p:nvPr/>
        </p:nvPicPr>
        <p:blipFill>
          <a:blip r:embed="rId5" cstate="print"/>
          <a:srcRect l="15364" t="34099" r="23781" b="30296"/>
          <a:stretch>
            <a:fillRect/>
          </a:stretch>
        </p:blipFill>
        <p:spPr bwMode="auto">
          <a:xfrm>
            <a:off x="4716463" y="5445125"/>
            <a:ext cx="2376487" cy="1044575"/>
          </a:xfrm>
          <a:prstGeom prst="rect">
            <a:avLst/>
          </a:prstGeom>
          <a:noFill/>
          <a:ln w="9525">
            <a:noFill/>
            <a:miter lim="800000"/>
            <a:headEnd/>
            <a:tailEnd/>
          </a:ln>
        </p:spPr>
      </p:pic>
      <p:pic>
        <p:nvPicPr>
          <p:cNvPr id="56336" name="Picture 16" descr="P3290303"/>
          <p:cNvPicPr>
            <a:picLocks noChangeAspect="1" noChangeArrowheads="1"/>
          </p:cNvPicPr>
          <p:nvPr/>
        </p:nvPicPr>
        <p:blipFill>
          <a:blip r:embed="rId6" cstate="print"/>
          <a:srcRect t="58330" r="41153"/>
          <a:stretch>
            <a:fillRect/>
          </a:stretch>
        </p:blipFill>
        <p:spPr bwMode="auto">
          <a:xfrm>
            <a:off x="7129463" y="5445125"/>
            <a:ext cx="1979612" cy="1050925"/>
          </a:xfrm>
          <a:prstGeom prst="rect">
            <a:avLst/>
          </a:prstGeom>
          <a:noFill/>
          <a:ln w="9525">
            <a:noFill/>
            <a:miter lim="800000"/>
            <a:headEnd/>
            <a:tailEnd/>
          </a:ln>
        </p:spPr>
      </p:pic>
      <p:pic>
        <p:nvPicPr>
          <p:cNvPr id="56337" name="Picture 17" descr="IMG_4200"/>
          <p:cNvPicPr>
            <a:picLocks noChangeAspect="1" noChangeArrowheads="1"/>
          </p:cNvPicPr>
          <p:nvPr/>
        </p:nvPicPr>
        <p:blipFill>
          <a:blip r:embed="rId7" cstate="print"/>
          <a:srcRect l="16800" t="12801" r="24797" b="23055"/>
          <a:stretch>
            <a:fillRect/>
          </a:stretch>
        </p:blipFill>
        <p:spPr bwMode="auto">
          <a:xfrm>
            <a:off x="395288" y="5013325"/>
            <a:ext cx="1800225" cy="1482725"/>
          </a:xfrm>
          <a:prstGeom prst="rect">
            <a:avLst/>
          </a:prstGeom>
          <a:noFill/>
          <a:ln w="9525">
            <a:noFill/>
            <a:miter lim="800000"/>
            <a:headEnd/>
            <a:tailEnd/>
          </a:ln>
        </p:spPr>
      </p:pic>
      <p:pic>
        <p:nvPicPr>
          <p:cNvPr id="56338" name="Picture 19" descr="173"/>
          <p:cNvPicPr>
            <a:picLocks noChangeAspect="1" noChangeArrowheads="1"/>
          </p:cNvPicPr>
          <p:nvPr/>
        </p:nvPicPr>
        <p:blipFill>
          <a:blip r:embed="rId8" cstate="print"/>
          <a:srcRect/>
          <a:stretch>
            <a:fillRect/>
          </a:stretch>
        </p:blipFill>
        <p:spPr bwMode="auto">
          <a:xfrm>
            <a:off x="1979613" y="2924175"/>
            <a:ext cx="2663825" cy="2035175"/>
          </a:xfrm>
          <a:prstGeom prst="rect">
            <a:avLst/>
          </a:prstGeom>
          <a:noFill/>
          <a:ln w="9525">
            <a:noFill/>
            <a:miter lim="800000"/>
            <a:headEnd/>
            <a:tailEnd/>
          </a:ln>
        </p:spPr>
      </p:pic>
      <p:pic>
        <p:nvPicPr>
          <p:cNvPr id="56339" name="Picture 21" descr="20160406_130648"/>
          <p:cNvPicPr>
            <a:picLocks noChangeAspect="1" noChangeArrowheads="1"/>
          </p:cNvPicPr>
          <p:nvPr/>
        </p:nvPicPr>
        <p:blipFill>
          <a:blip r:embed="rId9" cstate="print"/>
          <a:srcRect/>
          <a:stretch>
            <a:fillRect/>
          </a:stretch>
        </p:blipFill>
        <p:spPr bwMode="auto">
          <a:xfrm>
            <a:off x="3387725" y="620713"/>
            <a:ext cx="1255713" cy="2232025"/>
          </a:xfrm>
          <a:prstGeom prst="rect">
            <a:avLst/>
          </a:prstGeom>
          <a:noFill/>
          <a:ln w="9525">
            <a:noFill/>
            <a:miter lim="800000"/>
            <a:headEnd/>
            <a:tailEnd/>
          </a:ln>
        </p:spPr>
      </p:pic>
      <p:pic>
        <p:nvPicPr>
          <p:cNvPr id="28693" name="Picture 21" descr="Aranycsapat"/>
          <p:cNvPicPr>
            <a:picLocks noChangeAspect="1" noChangeArrowheads="1"/>
          </p:cNvPicPr>
          <p:nvPr/>
        </p:nvPicPr>
        <p:blipFill>
          <a:blip r:embed="rId10" cstate="print"/>
          <a:srcRect/>
          <a:stretch>
            <a:fillRect/>
          </a:stretch>
        </p:blipFill>
        <p:spPr bwMode="auto">
          <a:xfrm>
            <a:off x="1979613" y="2924175"/>
            <a:ext cx="2663825" cy="2017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28693"/>
                                        </p:tgtEl>
                                      </p:cBhvr>
                                    </p:animEffect>
                                    <p:set>
                                      <p:cBhvr>
                                        <p:cTn id="7" dur="1" fill="hold">
                                          <p:stCondLst>
                                            <p:cond delay="499"/>
                                          </p:stCondLst>
                                        </p:cTn>
                                        <p:tgtEl>
                                          <p:spTgt spid="2869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693"/>
                                        </p:tgtEl>
                                        <p:attrNameLst>
                                          <p:attrName>style.visibility</p:attrName>
                                        </p:attrNameLst>
                                      </p:cBhvr>
                                      <p:to>
                                        <p:strVal val="visible"/>
                                      </p:to>
                                    </p:set>
                                    <p:animEffect transition="in" filter="box(in)">
                                      <p:cBhvr>
                                        <p:cTn id="12" dur="500"/>
                                        <p:tgtEl>
                                          <p:spTgt spid="28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88"/>
          <p:cNvPicPr>
            <a:picLocks noChangeAspect="1" noChangeArrowheads="1"/>
          </p:cNvPicPr>
          <p:nvPr/>
        </p:nvPicPr>
        <p:blipFill>
          <a:blip r:embed="rId2" cstate="print"/>
          <a:srcRect l="4225" t="3085" r="18007" b="5334"/>
          <a:stretch>
            <a:fillRect/>
          </a:stretch>
        </p:blipFill>
        <p:spPr bwMode="auto">
          <a:xfrm>
            <a:off x="4787900" y="4221163"/>
            <a:ext cx="3792538" cy="2232025"/>
          </a:xfrm>
          <a:prstGeom prst="rect">
            <a:avLst/>
          </a:prstGeom>
          <a:noFill/>
          <a:ln w="9525">
            <a:noFill/>
            <a:miter lim="800000"/>
            <a:headEnd/>
            <a:tailEnd/>
          </a:ln>
        </p:spPr>
      </p:pic>
      <p:sp>
        <p:nvSpPr>
          <p:cNvPr id="40962" name="Text Box 15"/>
          <p:cNvSpPr txBox="1">
            <a:spLocks noChangeArrowheads="1"/>
          </p:cNvSpPr>
          <p:nvPr/>
        </p:nvSpPr>
        <p:spPr bwMode="auto">
          <a:xfrm>
            <a:off x="0" y="0"/>
            <a:ext cx="4500563" cy="650875"/>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7. Különleges jogrendi működés</a:t>
            </a:r>
          </a:p>
          <a:p>
            <a:pPr algn="ctr">
              <a:defRPr/>
            </a:pPr>
            <a:endParaRPr lang="hu-HU" b="1">
              <a:solidFill>
                <a:schemeClr val="tx2"/>
              </a:solidFill>
              <a:effectLst>
                <a:outerShdw blurRad="38100" dist="38100" dir="2700000" algn="tl">
                  <a:srgbClr val="FFFFFF"/>
                </a:outerShdw>
              </a:effectLst>
            </a:endParaRPr>
          </a:p>
        </p:txBody>
      </p:sp>
      <p:sp>
        <p:nvSpPr>
          <p:cNvPr id="10" name="Téglalap 9"/>
          <p:cNvSpPr/>
          <p:nvPr/>
        </p:nvSpPr>
        <p:spPr>
          <a:xfrm>
            <a:off x="7143750" y="1214438"/>
            <a:ext cx="1500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40964" name="Text Box 15"/>
          <p:cNvSpPr txBox="1">
            <a:spLocks noChangeArrowheads="1"/>
          </p:cNvSpPr>
          <p:nvPr/>
        </p:nvSpPr>
        <p:spPr bwMode="auto">
          <a:xfrm>
            <a:off x="4500563" y="0"/>
            <a:ext cx="4643437" cy="650875"/>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8. Hatósági feladatok, ellenőrzések</a:t>
            </a:r>
          </a:p>
          <a:p>
            <a:pPr algn="ctr">
              <a:defRPr/>
            </a:pPr>
            <a:endParaRPr lang="hu-HU" b="1">
              <a:solidFill>
                <a:schemeClr val="tx2"/>
              </a:solidFill>
              <a:effectLst>
                <a:outerShdw blurRad="38100" dist="38100" dir="2700000" algn="tl">
                  <a:srgbClr val="FFFFFF"/>
                </a:outerShdw>
              </a:effectLst>
            </a:endParaRPr>
          </a:p>
        </p:txBody>
      </p:sp>
      <p:graphicFrame>
        <p:nvGraphicFramePr>
          <p:cNvPr id="29713" name="Group 17"/>
          <p:cNvGraphicFramePr>
            <a:graphicFrameLocks noGrp="1"/>
          </p:cNvGraphicFramePr>
          <p:nvPr/>
        </p:nvGraphicFramePr>
        <p:xfrm>
          <a:off x="0" y="6457950"/>
          <a:ext cx="9144000" cy="402336"/>
        </p:xfrm>
        <a:graphic>
          <a:graphicData uri="http://schemas.openxmlformats.org/drawingml/2006/table">
            <a:tbl>
              <a:tblPr/>
              <a:tblGrid>
                <a:gridCol w="9144000"/>
              </a:tblGrid>
              <a:tr h="365125">
                <a:tc>
                  <a:txBody>
                    <a:bodyPr/>
                    <a:lstStyle/>
                    <a:p>
                      <a:pPr marL="0" marR="0" lvl="0" indent="0" algn="ctr" defTabSz="914400" rtl="0" eaLnBrk="0" fontAlgn="base" latinLnBrk="0" hangingPunct="0">
                        <a:lnSpc>
                          <a:spcPct val="75000"/>
                        </a:lnSpc>
                        <a:spcBef>
                          <a:spcPct val="20000"/>
                        </a:spcBef>
                        <a:spcAft>
                          <a:spcPct val="0"/>
                        </a:spcAft>
                        <a:buClrTx/>
                        <a:buSzTx/>
                        <a:buFontTx/>
                        <a:buNone/>
                        <a:tabLst/>
                      </a:pPr>
                      <a:r>
                        <a:rPr kumimoji="0" lang="hu-HU" sz="1200" b="1" i="0" u="none" strike="noStrike" cap="none" normalizeH="0" baseline="0" smtClean="0">
                          <a:ln>
                            <a:noFill/>
                          </a:ln>
                          <a:solidFill>
                            <a:srgbClr val="FFCC00"/>
                          </a:solidFill>
                          <a:effectLst/>
                          <a:latin typeface="Arial" charset="0"/>
                          <a:cs typeface="Arial" charset="0"/>
                        </a:rPr>
                        <a:t>Különleges jogrend esetén való működés biztosítása, HVB-k eredményes munkavégzése. Eredményes megelőzés.</a:t>
                      </a:r>
                    </a:p>
                    <a:p>
                      <a:pPr marL="0" marR="0" lvl="0" indent="0" algn="ctr" defTabSz="914400" rtl="0" eaLnBrk="0" fontAlgn="base" latinLnBrk="0" hangingPunct="0">
                        <a:lnSpc>
                          <a:spcPct val="75000"/>
                        </a:lnSpc>
                        <a:spcBef>
                          <a:spcPct val="20000"/>
                        </a:spcBef>
                        <a:spcAft>
                          <a:spcPct val="0"/>
                        </a:spcAft>
                        <a:buClrTx/>
                        <a:buSzTx/>
                        <a:buFontTx/>
                        <a:buNone/>
                        <a:tabLst/>
                      </a:pPr>
                      <a:r>
                        <a:rPr kumimoji="0" lang="hu-HU" sz="1200" b="1" i="0" u="none" strike="noStrike" cap="none" normalizeH="0" baseline="0" smtClean="0">
                          <a:ln>
                            <a:noFill/>
                          </a:ln>
                          <a:solidFill>
                            <a:srgbClr val="FFCC00"/>
                          </a:solidFill>
                          <a:effectLst/>
                          <a:latin typeface="Arial" charset="0"/>
                          <a:cs typeface="Arial" charset="0"/>
                        </a:rPr>
                        <a:t>– Jó szinte végrehajtva. – Szirénák: 34,6 %.</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33CC"/>
                    </a:solidFill>
                  </a:tcPr>
                </a:tc>
              </a:tr>
            </a:tbl>
          </a:graphicData>
        </a:graphic>
      </p:graphicFrame>
      <p:sp>
        <p:nvSpPr>
          <p:cNvPr id="58379" name="Rectangle 3"/>
          <p:cNvSpPr>
            <a:spLocks noChangeArrowheads="1"/>
          </p:cNvSpPr>
          <p:nvPr/>
        </p:nvSpPr>
        <p:spPr bwMode="auto">
          <a:xfrm>
            <a:off x="107950" y="549275"/>
            <a:ext cx="4679950" cy="6121400"/>
          </a:xfrm>
          <a:prstGeom prst="rect">
            <a:avLst/>
          </a:prstGeom>
          <a:noFill/>
          <a:ln w="9525">
            <a:noFill/>
            <a:miter lim="800000"/>
            <a:headEnd/>
            <a:tailEnd/>
          </a:ln>
        </p:spPr>
        <p:txBody>
          <a:bodyPr/>
          <a:lstStyle/>
          <a:p>
            <a:pPr marL="342900" indent="-342900" eaLnBrk="0" hangingPunct="0">
              <a:lnSpc>
                <a:spcPct val="80000"/>
              </a:lnSpc>
              <a:spcBef>
                <a:spcPct val="20000"/>
              </a:spcBef>
              <a:buFont typeface="Arial" charset="0"/>
              <a:buNone/>
            </a:pPr>
            <a:endParaRPr lang="hu-HU" sz="300" b="1"/>
          </a:p>
          <a:p>
            <a:pPr marL="342900" indent="-342900" eaLnBrk="0" hangingPunct="0">
              <a:lnSpc>
                <a:spcPct val="80000"/>
              </a:lnSpc>
              <a:spcBef>
                <a:spcPct val="20000"/>
              </a:spcBef>
              <a:buFont typeface="Arial" charset="0"/>
              <a:buChar char="•"/>
            </a:pPr>
            <a:endParaRPr lang="hu-HU" sz="1600" b="1"/>
          </a:p>
          <a:p>
            <a:pPr marL="342900" indent="-342900" eaLnBrk="0" hangingPunct="0">
              <a:lnSpc>
                <a:spcPct val="80000"/>
              </a:lnSpc>
              <a:spcBef>
                <a:spcPct val="20000"/>
              </a:spcBef>
              <a:buFont typeface="Arial" charset="0"/>
              <a:buChar char="•"/>
            </a:pPr>
            <a:endParaRPr lang="hu-HU" sz="1600" b="1"/>
          </a:p>
          <a:p>
            <a:pPr marL="342900" indent="-342900" eaLnBrk="0" hangingPunct="0">
              <a:lnSpc>
                <a:spcPct val="80000"/>
              </a:lnSpc>
              <a:spcBef>
                <a:spcPct val="20000"/>
              </a:spcBef>
              <a:buFont typeface="Arial" charset="0"/>
              <a:buChar char="•"/>
            </a:pPr>
            <a:r>
              <a:rPr lang="hu-HU" sz="1600" b="1"/>
              <a:t>Kiemelt szerep a védelmi igazgatás rendszerében</a:t>
            </a:r>
          </a:p>
          <a:p>
            <a:pPr marL="342900" indent="-342900" eaLnBrk="0" hangingPunct="0">
              <a:lnSpc>
                <a:spcPct val="80000"/>
              </a:lnSpc>
              <a:spcBef>
                <a:spcPct val="20000"/>
              </a:spcBef>
              <a:buFont typeface="Arial" charset="0"/>
              <a:buChar char="•"/>
            </a:pPr>
            <a:r>
              <a:rPr lang="hu-HU" sz="1600" b="1"/>
              <a:t>Veszélyhelyzetben a feladatok átvétele</a:t>
            </a:r>
          </a:p>
          <a:p>
            <a:pPr marL="342900" indent="-342900" eaLnBrk="0" hangingPunct="0">
              <a:lnSpc>
                <a:spcPct val="80000"/>
              </a:lnSpc>
              <a:spcBef>
                <a:spcPct val="20000"/>
              </a:spcBef>
              <a:buFont typeface="Arial" charset="0"/>
              <a:buChar char="•"/>
            </a:pPr>
            <a:endParaRPr lang="hu-HU" sz="1600" b="1"/>
          </a:p>
          <a:p>
            <a:pPr marL="342900" indent="-342900" eaLnBrk="0" hangingPunct="0">
              <a:lnSpc>
                <a:spcPct val="80000"/>
              </a:lnSpc>
              <a:spcBef>
                <a:spcPct val="20000"/>
              </a:spcBef>
              <a:buFont typeface="Arial" charset="0"/>
              <a:buNone/>
            </a:pPr>
            <a:endParaRPr lang="hu-HU" sz="1000" b="1"/>
          </a:p>
          <a:p>
            <a:pPr marL="342900" indent="-342900" eaLnBrk="0" hangingPunct="0">
              <a:lnSpc>
                <a:spcPct val="80000"/>
              </a:lnSpc>
              <a:spcBef>
                <a:spcPct val="20000"/>
              </a:spcBef>
              <a:buFont typeface="Arial" charset="0"/>
              <a:buChar char="•"/>
            </a:pPr>
            <a:r>
              <a:rPr lang="hu-HU" sz="1600" b="1"/>
              <a:t>HVB-k újra szervezése után a 3. év</a:t>
            </a:r>
          </a:p>
          <a:p>
            <a:pPr marL="342900" indent="-342900" eaLnBrk="0" hangingPunct="0">
              <a:lnSpc>
                <a:spcPct val="80000"/>
              </a:lnSpc>
              <a:spcBef>
                <a:spcPct val="20000"/>
              </a:spcBef>
              <a:buFont typeface="Arial" charset="0"/>
              <a:buChar char="•"/>
            </a:pPr>
            <a:r>
              <a:rPr lang="hu-HU" sz="1600" b="1"/>
              <a:t>Rendes ülés </a:t>
            </a:r>
            <a:r>
              <a:rPr lang="hu-HU" sz="1400" b="1" i="1">
                <a:solidFill>
                  <a:schemeClr val="hlink"/>
                </a:solidFill>
              </a:rPr>
              <a:t>(április, október)</a:t>
            </a:r>
          </a:p>
          <a:p>
            <a:pPr marL="342900" indent="-342900" eaLnBrk="0" hangingPunct="0">
              <a:lnSpc>
                <a:spcPct val="80000"/>
              </a:lnSpc>
              <a:spcBef>
                <a:spcPct val="20000"/>
              </a:spcBef>
              <a:buFont typeface="Arial" charset="0"/>
              <a:buChar char="•"/>
            </a:pPr>
            <a:r>
              <a:rPr lang="hu-HU" sz="1600" b="1"/>
              <a:t>Gyakorlatok </a:t>
            </a:r>
            <a:r>
              <a:rPr lang="hu-HU" sz="1400" b="1" i="1">
                <a:solidFill>
                  <a:schemeClr val="hlink"/>
                </a:solidFill>
              </a:rPr>
              <a:t>(Marathon, ONER)</a:t>
            </a:r>
          </a:p>
          <a:p>
            <a:pPr marL="342900" indent="-342900" eaLnBrk="0" hangingPunct="0">
              <a:lnSpc>
                <a:spcPct val="80000"/>
              </a:lnSpc>
              <a:spcBef>
                <a:spcPct val="20000"/>
              </a:spcBef>
              <a:buFont typeface="Arial" charset="0"/>
              <a:buChar char="•"/>
            </a:pPr>
            <a:r>
              <a:rPr lang="hu-HU" sz="1600" b="1"/>
              <a:t>Kp-i képzés </a:t>
            </a:r>
            <a:r>
              <a:rPr lang="hu-HU" sz="1600" b="1" i="1">
                <a:solidFill>
                  <a:schemeClr val="hlink"/>
                </a:solidFill>
              </a:rPr>
              <a:t>(</a:t>
            </a:r>
            <a:r>
              <a:rPr lang="hu-HU" sz="1400" b="1" i="1">
                <a:solidFill>
                  <a:schemeClr val="hlink"/>
                </a:solidFill>
              </a:rPr>
              <a:t>Marathon, Kecskemét)</a:t>
            </a:r>
          </a:p>
          <a:p>
            <a:pPr marL="342900" indent="-342900" eaLnBrk="0" hangingPunct="0">
              <a:lnSpc>
                <a:spcPct val="80000"/>
              </a:lnSpc>
              <a:spcBef>
                <a:spcPct val="20000"/>
              </a:spcBef>
              <a:buFont typeface="Arial" charset="0"/>
              <a:buChar char="•"/>
            </a:pPr>
            <a:r>
              <a:rPr lang="hu-HU" sz="1600" b="1"/>
              <a:t>Munkacsoport felkészítés </a:t>
            </a:r>
          </a:p>
          <a:p>
            <a:pPr marL="342900" indent="-342900" eaLnBrk="0" hangingPunct="0">
              <a:lnSpc>
                <a:spcPct val="80000"/>
              </a:lnSpc>
              <a:buFont typeface="Arial" charset="0"/>
              <a:buNone/>
            </a:pPr>
            <a:r>
              <a:rPr lang="hu-HU" sz="1600" b="1"/>
              <a:t>	</a:t>
            </a:r>
            <a:r>
              <a:rPr lang="hu-HU" sz="1400" b="1" i="1">
                <a:solidFill>
                  <a:schemeClr val="hlink"/>
                </a:solidFill>
              </a:rPr>
              <a:t>(Jhalma 11.24.)</a:t>
            </a:r>
          </a:p>
          <a:p>
            <a:pPr marL="342900" indent="-342900" eaLnBrk="0" hangingPunct="0">
              <a:lnSpc>
                <a:spcPct val="80000"/>
              </a:lnSpc>
              <a:spcBef>
                <a:spcPct val="20000"/>
              </a:spcBef>
              <a:buFont typeface="Arial" charset="0"/>
              <a:buChar char="•"/>
            </a:pPr>
            <a:r>
              <a:rPr lang="hu-HU" sz="1600" b="1"/>
              <a:t>Migránshelyzet, madárinfluenza</a:t>
            </a:r>
          </a:p>
          <a:p>
            <a:pPr marL="342900" indent="-342900" eaLnBrk="0" hangingPunct="0">
              <a:lnSpc>
                <a:spcPct val="80000"/>
              </a:lnSpc>
              <a:spcBef>
                <a:spcPct val="20000"/>
              </a:spcBef>
              <a:buFont typeface="Arial" charset="0"/>
              <a:buChar char="•"/>
            </a:pPr>
            <a:r>
              <a:rPr lang="hu-HU" sz="1600" b="1"/>
              <a:t>Kkőrös HVB ellenőrzése</a:t>
            </a:r>
            <a:endParaRPr lang="hu-HU" sz="1400" b="1" i="1">
              <a:solidFill>
                <a:schemeClr val="hlink"/>
              </a:solidFill>
            </a:endParaRPr>
          </a:p>
          <a:p>
            <a:pPr marL="342900" indent="-342900" eaLnBrk="0" hangingPunct="0">
              <a:lnSpc>
                <a:spcPct val="80000"/>
              </a:lnSpc>
              <a:spcBef>
                <a:spcPct val="20000"/>
              </a:spcBef>
              <a:buFont typeface="Arial" charset="0"/>
              <a:buChar char="•"/>
            </a:pPr>
            <a:r>
              <a:rPr lang="hu-HU" sz="1600" b="1"/>
              <a:t>Munkaterv</a:t>
            </a:r>
            <a:endParaRPr lang="hu-HU" sz="1400" b="1" i="1">
              <a:solidFill>
                <a:schemeClr val="hlink"/>
              </a:solidFill>
            </a:endParaRPr>
          </a:p>
          <a:p>
            <a:pPr marL="342900" indent="-342900" eaLnBrk="0" hangingPunct="0">
              <a:lnSpc>
                <a:spcPct val="80000"/>
              </a:lnSpc>
              <a:spcBef>
                <a:spcPct val="20000"/>
              </a:spcBef>
              <a:buFont typeface="Arial" charset="0"/>
              <a:buChar char="•"/>
            </a:pPr>
            <a:r>
              <a:rPr lang="hu-HU" sz="1600" b="1"/>
              <a:t>Okmányrendszer</a:t>
            </a:r>
          </a:p>
          <a:p>
            <a:pPr marL="342900" indent="-342900" eaLnBrk="0" hangingPunct="0">
              <a:lnSpc>
                <a:spcPct val="80000"/>
              </a:lnSpc>
              <a:spcBef>
                <a:spcPct val="20000"/>
              </a:spcBef>
              <a:buFont typeface="Arial" charset="0"/>
              <a:buChar char="•"/>
            </a:pPr>
            <a:r>
              <a:rPr lang="hu-HU" sz="1600" b="1"/>
              <a:t>Kv-i elnökhelyettes; KvMB szerepe</a:t>
            </a:r>
          </a:p>
          <a:p>
            <a:pPr marL="342900" indent="-342900" eaLnBrk="0" hangingPunct="0">
              <a:lnSpc>
                <a:spcPct val="80000"/>
              </a:lnSpc>
              <a:spcBef>
                <a:spcPct val="20000"/>
              </a:spcBef>
              <a:buFont typeface="Arial" charset="0"/>
              <a:buChar char="•"/>
            </a:pPr>
            <a:endParaRPr lang="hu-HU" sz="1400" b="1" i="1">
              <a:solidFill>
                <a:schemeClr val="hlink"/>
              </a:solidFill>
            </a:endParaRPr>
          </a:p>
          <a:p>
            <a:pPr marL="342900" indent="-342900" eaLnBrk="0" hangingPunct="0">
              <a:lnSpc>
                <a:spcPct val="80000"/>
              </a:lnSpc>
              <a:spcBef>
                <a:spcPct val="20000"/>
              </a:spcBef>
              <a:buFont typeface="Arial" charset="0"/>
              <a:buNone/>
            </a:pPr>
            <a:endParaRPr lang="hu-HU" sz="1400" b="1" i="1"/>
          </a:p>
          <a:p>
            <a:pPr marL="342900" indent="-342900" eaLnBrk="0" hangingPunct="0">
              <a:lnSpc>
                <a:spcPct val="80000"/>
              </a:lnSpc>
              <a:spcBef>
                <a:spcPct val="20000"/>
              </a:spcBef>
              <a:buFont typeface="Arial" charset="0"/>
              <a:buChar char="•"/>
            </a:pPr>
            <a:r>
              <a:rPr lang="hu-HU" sz="1600" b="1"/>
              <a:t>Értesítési és készenlétbe helyezési tervek</a:t>
            </a:r>
            <a:endParaRPr lang="hu-HU" sz="1400" b="1" i="1">
              <a:solidFill>
                <a:schemeClr val="hlink"/>
              </a:solidFill>
            </a:endParaRPr>
          </a:p>
          <a:p>
            <a:pPr marL="342900" indent="-342900" eaLnBrk="0" hangingPunct="0">
              <a:lnSpc>
                <a:spcPct val="80000"/>
              </a:lnSpc>
              <a:spcBef>
                <a:spcPct val="20000"/>
              </a:spcBef>
              <a:buFont typeface="Arial" charset="0"/>
              <a:buChar char="•"/>
            </a:pPr>
            <a:r>
              <a:rPr lang="hu-HU" sz="1600" b="1"/>
              <a:t>Éves kiértesítési gyakorlat</a:t>
            </a:r>
            <a:r>
              <a:rPr lang="hu-HU" sz="1400" b="1"/>
              <a:t> </a:t>
            </a:r>
            <a:r>
              <a:rPr lang="hu-HU" sz="1400" b="1" i="1">
                <a:solidFill>
                  <a:schemeClr val="hlink"/>
                </a:solidFill>
              </a:rPr>
              <a:t>(03.10. KVK )</a:t>
            </a:r>
            <a:endParaRPr lang="hu-HU" sz="1400" b="1"/>
          </a:p>
          <a:p>
            <a:pPr marL="342900" indent="-342900" eaLnBrk="0" hangingPunct="0">
              <a:lnSpc>
                <a:spcPct val="80000"/>
              </a:lnSpc>
              <a:spcBef>
                <a:spcPct val="20000"/>
              </a:spcBef>
              <a:buFont typeface="Arial" charset="0"/>
              <a:buNone/>
            </a:pPr>
            <a:r>
              <a:rPr lang="hu-HU" sz="1400" b="1" i="1">
                <a:solidFill>
                  <a:schemeClr val="hlink"/>
                </a:solidFill>
              </a:rPr>
              <a:t>	KVK és HTP képes az értesítéssel és készenlét fokozásával kapcsolatos feladatok ellátására, illetve a különleges jogrendben való továbbműködésre.</a:t>
            </a:r>
          </a:p>
          <a:p>
            <a:pPr marL="342900" indent="-342900" eaLnBrk="0" hangingPunct="0">
              <a:lnSpc>
                <a:spcPct val="80000"/>
              </a:lnSpc>
              <a:spcBef>
                <a:spcPct val="20000"/>
              </a:spcBef>
              <a:buFont typeface="Arial" charset="0"/>
              <a:buNone/>
            </a:pPr>
            <a:r>
              <a:rPr lang="hu-HU" sz="1400" b="1" i="1">
                <a:solidFill>
                  <a:schemeClr val="hlink"/>
                </a:solidFill>
              </a:rPr>
              <a:t>	</a:t>
            </a:r>
          </a:p>
          <a:p>
            <a:pPr marL="342900" indent="-342900" eaLnBrk="0" hangingPunct="0">
              <a:lnSpc>
                <a:spcPct val="80000"/>
              </a:lnSpc>
              <a:spcBef>
                <a:spcPct val="20000"/>
              </a:spcBef>
              <a:buFont typeface="Arial" charset="0"/>
              <a:buChar char="•"/>
            </a:pPr>
            <a:endParaRPr lang="hu-HU" sz="1400" b="1" i="1">
              <a:solidFill>
                <a:schemeClr val="hlink"/>
              </a:solidFill>
            </a:endParaRPr>
          </a:p>
          <a:p>
            <a:pPr marL="342900" indent="-342900" eaLnBrk="0" hangingPunct="0">
              <a:lnSpc>
                <a:spcPct val="80000"/>
              </a:lnSpc>
              <a:spcBef>
                <a:spcPct val="20000"/>
              </a:spcBef>
              <a:buFont typeface="Arial" charset="0"/>
              <a:buChar char="•"/>
            </a:pPr>
            <a:endParaRPr lang="hu-HU" sz="1400" b="1" i="1">
              <a:solidFill>
                <a:schemeClr val="hlink"/>
              </a:solidFill>
            </a:endParaRPr>
          </a:p>
          <a:p>
            <a:pPr marL="342900" indent="-342900" eaLnBrk="0" hangingPunct="0">
              <a:lnSpc>
                <a:spcPct val="80000"/>
              </a:lnSpc>
              <a:spcBef>
                <a:spcPct val="20000"/>
              </a:spcBef>
              <a:buFont typeface="Arial" charset="0"/>
              <a:buNone/>
            </a:pPr>
            <a:endParaRPr lang="hu-HU" sz="1400" b="1" i="1">
              <a:solidFill>
                <a:schemeClr val="hlink"/>
              </a:solidFill>
            </a:endParaRPr>
          </a:p>
        </p:txBody>
      </p:sp>
      <p:pic>
        <p:nvPicPr>
          <p:cNvPr id="58380" name="Picture 687"/>
          <p:cNvPicPr>
            <a:picLocks noChangeAspect="1" noChangeArrowheads="1"/>
          </p:cNvPicPr>
          <p:nvPr/>
        </p:nvPicPr>
        <p:blipFill>
          <a:blip r:embed="rId3" cstate="print"/>
          <a:srcRect l="22826" r="22061" b="5658"/>
          <a:stretch>
            <a:fillRect/>
          </a:stretch>
        </p:blipFill>
        <p:spPr bwMode="auto">
          <a:xfrm>
            <a:off x="4643438" y="692150"/>
            <a:ext cx="4248150" cy="3600450"/>
          </a:xfrm>
          <a:prstGeom prst="rect">
            <a:avLst/>
          </a:prstGeom>
          <a:noFill/>
          <a:ln w="9525">
            <a:noFill/>
            <a:miter lim="800000"/>
            <a:headEnd/>
            <a:tailEnd/>
          </a:ln>
        </p:spPr>
      </p:pic>
      <p:sp>
        <p:nvSpPr>
          <p:cNvPr id="58381" name="Text Box 16"/>
          <p:cNvSpPr txBox="1">
            <a:spLocks noChangeArrowheads="1"/>
          </p:cNvSpPr>
          <p:nvPr/>
        </p:nvSpPr>
        <p:spPr bwMode="auto">
          <a:xfrm>
            <a:off x="1403350" y="709613"/>
            <a:ext cx="2016125" cy="342900"/>
          </a:xfrm>
          <a:prstGeom prst="rect">
            <a:avLst/>
          </a:prstGeom>
          <a:solidFill>
            <a:srgbClr val="FFFF00"/>
          </a:solidFill>
          <a:ln w="6350">
            <a:solidFill>
              <a:schemeClr val="tx1"/>
            </a:solidFill>
            <a:miter lim="800000"/>
            <a:headEnd/>
            <a:tailEnd/>
          </a:ln>
        </p:spPr>
        <p:txBody>
          <a:bodyPr>
            <a:spAutoFit/>
          </a:bodyPr>
          <a:lstStyle/>
          <a:p>
            <a:pPr algn="ctr">
              <a:spcBef>
                <a:spcPct val="50000"/>
              </a:spcBef>
            </a:pPr>
            <a:r>
              <a:rPr lang="hu-HU" sz="1600" b="1"/>
              <a:t>POLGÁRMESTER</a:t>
            </a:r>
          </a:p>
        </p:txBody>
      </p:sp>
      <p:sp>
        <p:nvSpPr>
          <p:cNvPr id="58382" name="Text Box 17"/>
          <p:cNvSpPr txBox="1">
            <a:spLocks noChangeArrowheads="1"/>
          </p:cNvSpPr>
          <p:nvPr/>
        </p:nvSpPr>
        <p:spPr bwMode="auto">
          <a:xfrm>
            <a:off x="1403350" y="1862138"/>
            <a:ext cx="2016125" cy="342900"/>
          </a:xfrm>
          <a:prstGeom prst="rect">
            <a:avLst/>
          </a:prstGeom>
          <a:solidFill>
            <a:srgbClr val="FFFF00"/>
          </a:solidFill>
          <a:ln w="6350">
            <a:solidFill>
              <a:schemeClr val="tx1"/>
            </a:solidFill>
            <a:miter lim="800000"/>
            <a:headEnd/>
            <a:tailEnd/>
          </a:ln>
        </p:spPr>
        <p:txBody>
          <a:bodyPr>
            <a:spAutoFit/>
          </a:bodyPr>
          <a:lstStyle/>
          <a:p>
            <a:pPr algn="ctr">
              <a:spcBef>
                <a:spcPct val="50000"/>
              </a:spcBef>
            </a:pPr>
            <a:r>
              <a:rPr lang="hu-HU" sz="1600" b="1"/>
              <a:t>HVB</a:t>
            </a:r>
          </a:p>
        </p:txBody>
      </p:sp>
      <p:sp>
        <p:nvSpPr>
          <p:cNvPr id="58383" name="Text Box 18"/>
          <p:cNvSpPr txBox="1">
            <a:spLocks noChangeArrowheads="1"/>
          </p:cNvSpPr>
          <p:nvPr/>
        </p:nvSpPr>
        <p:spPr bwMode="auto">
          <a:xfrm>
            <a:off x="1476375" y="4886325"/>
            <a:ext cx="2016125" cy="342900"/>
          </a:xfrm>
          <a:prstGeom prst="rect">
            <a:avLst/>
          </a:prstGeom>
          <a:solidFill>
            <a:srgbClr val="FFFF00"/>
          </a:solidFill>
          <a:ln w="6350">
            <a:solidFill>
              <a:schemeClr val="tx1"/>
            </a:solidFill>
            <a:miter lim="800000"/>
            <a:headEnd/>
            <a:tailEnd/>
          </a:ln>
        </p:spPr>
        <p:txBody>
          <a:bodyPr>
            <a:spAutoFit/>
          </a:bodyPr>
          <a:lstStyle/>
          <a:p>
            <a:pPr algn="ctr">
              <a:spcBef>
                <a:spcPct val="50000"/>
              </a:spcBef>
            </a:pPr>
            <a:r>
              <a:rPr lang="hu-HU" sz="1600" b="1"/>
              <a:t>KVK és HTP</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5"/>
          <p:cNvSpPr txBox="1">
            <a:spLocks noChangeArrowheads="1"/>
          </p:cNvSpPr>
          <p:nvPr/>
        </p:nvSpPr>
        <p:spPr bwMode="auto">
          <a:xfrm>
            <a:off x="0" y="0"/>
            <a:ext cx="9144000" cy="376238"/>
          </a:xfrm>
          <a:prstGeom prst="rect">
            <a:avLst/>
          </a:prstGeom>
          <a:solidFill>
            <a:srgbClr val="FF0000"/>
          </a:solidFill>
          <a:ln w="9525">
            <a:solidFill>
              <a:schemeClr val="bg1"/>
            </a:solidFill>
            <a:miter lim="800000"/>
            <a:headEnd/>
            <a:tailEnd/>
          </a:ln>
        </p:spPr>
        <p:txBody>
          <a:bodyPr>
            <a:spAutoFit/>
          </a:bodyPr>
          <a:lstStyle/>
          <a:p>
            <a:pPr algn="ctr">
              <a:defRPr/>
            </a:pPr>
            <a:r>
              <a:rPr lang="hu-HU" b="1">
                <a:solidFill>
                  <a:schemeClr val="bg1"/>
                </a:solidFill>
                <a:effectLst>
                  <a:outerShdw blurRad="38100" dist="38100" dir="2700000" algn="tl">
                    <a:srgbClr val="000000"/>
                  </a:outerShdw>
                </a:effectLst>
              </a:rPr>
              <a:t>9. Katasztrófavédelmi gyakorlatok</a:t>
            </a:r>
          </a:p>
        </p:txBody>
      </p:sp>
      <p:sp>
        <p:nvSpPr>
          <p:cNvPr id="10" name="Téglalap 9"/>
          <p:cNvSpPr/>
          <p:nvPr/>
        </p:nvSpPr>
        <p:spPr>
          <a:xfrm>
            <a:off x="7143750" y="1214438"/>
            <a:ext cx="1500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pic>
        <p:nvPicPr>
          <p:cNvPr id="60419" name="Picture 819"/>
          <p:cNvPicPr>
            <a:picLocks noChangeAspect="1" noChangeArrowheads="1"/>
          </p:cNvPicPr>
          <p:nvPr/>
        </p:nvPicPr>
        <p:blipFill>
          <a:blip r:embed="rId2" cstate="print"/>
          <a:srcRect l="23633" t="20602" r="23216" b="6944"/>
          <a:stretch>
            <a:fillRect/>
          </a:stretch>
        </p:blipFill>
        <p:spPr bwMode="auto">
          <a:xfrm>
            <a:off x="0" y="404813"/>
            <a:ext cx="7451725" cy="5713412"/>
          </a:xfrm>
          <a:prstGeom prst="rect">
            <a:avLst/>
          </a:prstGeom>
          <a:noFill/>
          <a:ln w="9525">
            <a:noFill/>
            <a:miter lim="800000"/>
            <a:headEnd/>
            <a:tailEnd/>
          </a:ln>
        </p:spPr>
      </p:pic>
      <p:graphicFrame>
        <p:nvGraphicFramePr>
          <p:cNvPr id="39738" name="Group 826"/>
          <p:cNvGraphicFramePr>
            <a:graphicFrameLocks noGrp="1"/>
          </p:cNvGraphicFramePr>
          <p:nvPr/>
        </p:nvGraphicFramePr>
        <p:xfrm>
          <a:off x="0" y="6597650"/>
          <a:ext cx="9144000" cy="260350"/>
        </p:xfrm>
        <a:graphic>
          <a:graphicData uri="http://schemas.openxmlformats.org/drawingml/2006/table">
            <a:tbl>
              <a:tblPr/>
              <a:tblGrid>
                <a:gridCol w="9144000"/>
              </a:tblGrid>
              <a:tr h="260350">
                <a:tc>
                  <a:txBody>
                    <a:bodyPr/>
                    <a:lstStyle/>
                    <a:p>
                      <a:pPr marL="0" marR="0" lvl="0" indent="0" algn="ctr" defTabSz="914400" rtl="0" eaLnBrk="0" fontAlgn="base" latinLnBrk="0" hangingPunct="0">
                        <a:lnSpc>
                          <a:spcPct val="75000"/>
                        </a:lnSpc>
                        <a:spcBef>
                          <a:spcPct val="20000"/>
                        </a:spcBef>
                        <a:spcAft>
                          <a:spcPct val="0"/>
                        </a:spcAft>
                        <a:buClrTx/>
                        <a:buSzTx/>
                        <a:buFontTx/>
                        <a:buNone/>
                        <a:tabLst/>
                      </a:pPr>
                      <a:r>
                        <a:rPr kumimoji="0" lang="hu-HU" sz="1200" b="1" i="0" u="none" strike="noStrike" cap="none" normalizeH="0" baseline="0" smtClean="0">
                          <a:ln>
                            <a:noFill/>
                          </a:ln>
                          <a:solidFill>
                            <a:srgbClr val="FFCC00"/>
                          </a:solidFill>
                          <a:effectLst/>
                          <a:latin typeface="Arial" charset="0"/>
                          <a:cs typeface="Arial" charset="0"/>
                        </a:rPr>
                        <a:t>Jó szintű és megfelelő számú gyakorlat. – Teljesült. – Kiemelendő a Kkhalasi KVT és Cstöltés TŐMCS gyakorlat.</a:t>
                      </a:r>
                    </a:p>
                  </a:txBody>
                  <a:tcP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33CC"/>
                    </a:solidFill>
                  </a:tcPr>
                </a:tc>
              </a:tr>
            </a:tbl>
          </a:graphicData>
        </a:graphic>
      </p:graphicFrame>
      <p:pic>
        <p:nvPicPr>
          <p:cNvPr id="60426" name="Picture 827" descr="IMG_1987"/>
          <p:cNvPicPr>
            <a:picLocks noChangeAspect="1" noChangeArrowheads="1"/>
          </p:cNvPicPr>
          <p:nvPr/>
        </p:nvPicPr>
        <p:blipFill>
          <a:blip r:embed="rId3" cstate="print"/>
          <a:srcRect l="20987" b="5440"/>
          <a:stretch>
            <a:fillRect/>
          </a:stretch>
        </p:blipFill>
        <p:spPr bwMode="auto">
          <a:xfrm>
            <a:off x="7380288" y="476250"/>
            <a:ext cx="1625600" cy="1296988"/>
          </a:xfrm>
          <a:prstGeom prst="rect">
            <a:avLst/>
          </a:prstGeom>
          <a:noFill/>
          <a:ln w="9525">
            <a:noFill/>
            <a:miter lim="800000"/>
            <a:headEnd/>
            <a:tailEnd/>
          </a:ln>
        </p:spPr>
      </p:pic>
      <p:pic>
        <p:nvPicPr>
          <p:cNvPr id="60427" name="Picture 829" descr="IMG_1939"/>
          <p:cNvPicPr>
            <a:picLocks noChangeAspect="1" noChangeArrowheads="1"/>
          </p:cNvPicPr>
          <p:nvPr/>
        </p:nvPicPr>
        <p:blipFill>
          <a:blip r:embed="rId4" cstate="print"/>
          <a:srcRect l="15723" r="10867" b="17346"/>
          <a:stretch>
            <a:fillRect/>
          </a:stretch>
        </p:blipFill>
        <p:spPr bwMode="auto">
          <a:xfrm>
            <a:off x="7380288" y="2997200"/>
            <a:ext cx="1655762" cy="1243013"/>
          </a:xfrm>
          <a:prstGeom prst="rect">
            <a:avLst/>
          </a:prstGeom>
          <a:noFill/>
          <a:ln w="9525">
            <a:noFill/>
            <a:miter lim="800000"/>
            <a:headEnd/>
            <a:tailEnd/>
          </a:ln>
        </p:spPr>
      </p:pic>
      <p:pic>
        <p:nvPicPr>
          <p:cNvPr id="60428" name="Picture 830" descr="IMG_2007"/>
          <p:cNvPicPr>
            <a:picLocks noChangeAspect="1" noChangeArrowheads="1"/>
          </p:cNvPicPr>
          <p:nvPr/>
        </p:nvPicPr>
        <p:blipFill>
          <a:blip r:embed="rId5" cstate="print"/>
          <a:srcRect/>
          <a:stretch>
            <a:fillRect/>
          </a:stretch>
        </p:blipFill>
        <p:spPr bwMode="auto">
          <a:xfrm>
            <a:off x="7380288" y="1819275"/>
            <a:ext cx="1655762" cy="1104900"/>
          </a:xfrm>
          <a:prstGeom prst="rect">
            <a:avLst/>
          </a:prstGeom>
          <a:noFill/>
          <a:ln w="9525">
            <a:noFill/>
            <a:miter lim="800000"/>
            <a:headEnd/>
            <a:tailEnd/>
          </a:ln>
        </p:spPr>
      </p:pic>
      <p:pic>
        <p:nvPicPr>
          <p:cNvPr id="60429" name="Picture 831" descr="PB230196"/>
          <p:cNvPicPr>
            <a:picLocks noChangeAspect="1" noChangeArrowheads="1"/>
          </p:cNvPicPr>
          <p:nvPr/>
        </p:nvPicPr>
        <p:blipFill>
          <a:blip r:embed="rId6" cstate="print"/>
          <a:srcRect/>
          <a:stretch>
            <a:fillRect/>
          </a:stretch>
        </p:blipFill>
        <p:spPr bwMode="auto">
          <a:xfrm>
            <a:off x="7380288" y="4292600"/>
            <a:ext cx="1655762" cy="1243013"/>
          </a:xfrm>
          <a:prstGeom prst="rect">
            <a:avLst/>
          </a:prstGeom>
          <a:noFill/>
          <a:ln w="9525">
            <a:noFill/>
            <a:miter lim="800000"/>
            <a:headEnd/>
            <a:tailEnd/>
          </a:ln>
        </p:spPr>
      </p:pic>
      <p:pic>
        <p:nvPicPr>
          <p:cNvPr id="60430" name="Picture 833" descr="P8240855"/>
          <p:cNvPicPr>
            <a:picLocks noChangeAspect="1" noChangeArrowheads="1"/>
          </p:cNvPicPr>
          <p:nvPr/>
        </p:nvPicPr>
        <p:blipFill>
          <a:blip r:embed="rId7" cstate="print"/>
          <a:srcRect l="224" t="12122" b="15417"/>
          <a:stretch>
            <a:fillRect/>
          </a:stretch>
        </p:blipFill>
        <p:spPr bwMode="auto">
          <a:xfrm>
            <a:off x="3924300" y="5013325"/>
            <a:ext cx="1584325" cy="863600"/>
          </a:xfrm>
          <a:prstGeom prst="rect">
            <a:avLst/>
          </a:prstGeom>
          <a:noFill/>
          <a:ln w="9525">
            <a:noFill/>
            <a:miter lim="800000"/>
            <a:headEnd/>
            <a:tailEnd/>
          </a:ln>
        </p:spPr>
      </p:pic>
      <p:pic>
        <p:nvPicPr>
          <p:cNvPr id="60431" name="Picture 832" descr="IMG_1995"/>
          <p:cNvPicPr>
            <a:picLocks noChangeAspect="1" noChangeArrowheads="1"/>
          </p:cNvPicPr>
          <p:nvPr/>
        </p:nvPicPr>
        <p:blipFill>
          <a:blip r:embed="rId8" cstate="print"/>
          <a:srcRect b="15169"/>
          <a:stretch>
            <a:fillRect/>
          </a:stretch>
        </p:blipFill>
        <p:spPr bwMode="auto">
          <a:xfrm>
            <a:off x="7380288" y="5589588"/>
            <a:ext cx="1655762" cy="935037"/>
          </a:xfrm>
          <a:prstGeom prst="rect">
            <a:avLst/>
          </a:prstGeom>
          <a:noFill/>
          <a:ln w="9525">
            <a:noFill/>
            <a:miter lim="800000"/>
            <a:headEnd/>
            <a:tailEnd/>
          </a:ln>
        </p:spPr>
      </p:pic>
      <p:pic>
        <p:nvPicPr>
          <p:cNvPr id="60432" name="Picture 834" descr="PA290058"/>
          <p:cNvPicPr>
            <a:picLocks noChangeAspect="1" noChangeArrowheads="1"/>
          </p:cNvPicPr>
          <p:nvPr/>
        </p:nvPicPr>
        <p:blipFill>
          <a:blip r:embed="rId9" cstate="print"/>
          <a:srcRect/>
          <a:stretch>
            <a:fillRect/>
          </a:stretch>
        </p:blipFill>
        <p:spPr bwMode="auto">
          <a:xfrm>
            <a:off x="5530850" y="4221163"/>
            <a:ext cx="1778000" cy="2376487"/>
          </a:xfrm>
          <a:prstGeom prst="rect">
            <a:avLst/>
          </a:prstGeom>
          <a:noFill/>
          <a:ln w="9525">
            <a:noFill/>
            <a:miter lim="800000"/>
            <a:headEnd/>
            <a:tailEnd/>
          </a:ln>
        </p:spPr>
      </p:pic>
      <p:pic>
        <p:nvPicPr>
          <p:cNvPr id="60433" name="Picture 835" descr="PA290069"/>
          <p:cNvPicPr>
            <a:picLocks noChangeAspect="1" noChangeArrowheads="1"/>
          </p:cNvPicPr>
          <p:nvPr/>
        </p:nvPicPr>
        <p:blipFill>
          <a:blip r:embed="rId10" cstate="print"/>
          <a:srcRect t="18790" b="20480"/>
          <a:stretch>
            <a:fillRect/>
          </a:stretch>
        </p:blipFill>
        <p:spPr bwMode="auto">
          <a:xfrm>
            <a:off x="3924300" y="5876925"/>
            <a:ext cx="1582738" cy="720725"/>
          </a:xfrm>
          <a:prstGeom prst="rect">
            <a:avLst/>
          </a:prstGeom>
          <a:noFill/>
          <a:ln w="9525">
            <a:noFill/>
            <a:miter lim="800000"/>
            <a:headEnd/>
            <a:tailEnd/>
          </a:ln>
        </p:spPr>
      </p:pic>
      <p:pic>
        <p:nvPicPr>
          <p:cNvPr id="60434" name="Picture 836" descr="PA260027"/>
          <p:cNvPicPr>
            <a:picLocks noChangeAspect="1" noChangeArrowheads="1"/>
          </p:cNvPicPr>
          <p:nvPr/>
        </p:nvPicPr>
        <p:blipFill>
          <a:blip r:embed="rId11" cstate="print"/>
          <a:srcRect l="11107" t="23529" r="12944" b="21454"/>
          <a:stretch>
            <a:fillRect/>
          </a:stretch>
        </p:blipFill>
        <p:spPr bwMode="auto">
          <a:xfrm>
            <a:off x="3924300" y="4221163"/>
            <a:ext cx="1584325" cy="862012"/>
          </a:xfrm>
          <a:prstGeom prst="rect">
            <a:avLst/>
          </a:prstGeom>
          <a:noFill/>
          <a:ln w="9525">
            <a:noFill/>
            <a:miter lim="800000"/>
            <a:headEnd/>
            <a:tailEnd/>
          </a:ln>
        </p:spPr>
      </p:pic>
      <p:pic>
        <p:nvPicPr>
          <p:cNvPr id="60435" name="Picture 837" descr="PA260013"/>
          <p:cNvPicPr>
            <a:picLocks noChangeAspect="1" noChangeArrowheads="1"/>
          </p:cNvPicPr>
          <p:nvPr/>
        </p:nvPicPr>
        <p:blipFill>
          <a:blip r:embed="rId12" cstate="print"/>
          <a:srcRect t="19321" b="22388"/>
          <a:stretch>
            <a:fillRect/>
          </a:stretch>
        </p:blipFill>
        <p:spPr bwMode="auto">
          <a:xfrm>
            <a:off x="1331913" y="6021388"/>
            <a:ext cx="1296987" cy="566737"/>
          </a:xfrm>
          <a:prstGeom prst="rect">
            <a:avLst/>
          </a:prstGeom>
          <a:noFill/>
          <a:ln w="9525">
            <a:noFill/>
            <a:miter lim="800000"/>
            <a:headEnd/>
            <a:tailEnd/>
          </a:ln>
        </p:spPr>
      </p:pic>
      <p:pic>
        <p:nvPicPr>
          <p:cNvPr id="60436" name="Picture 838" descr="P4290491"/>
          <p:cNvPicPr>
            <a:picLocks noChangeAspect="1" noChangeArrowheads="1"/>
          </p:cNvPicPr>
          <p:nvPr/>
        </p:nvPicPr>
        <p:blipFill>
          <a:blip r:embed="rId13" cstate="print"/>
          <a:srcRect t="18443" r="20998" b="32542"/>
          <a:stretch>
            <a:fillRect/>
          </a:stretch>
        </p:blipFill>
        <p:spPr bwMode="auto">
          <a:xfrm>
            <a:off x="107950" y="6021388"/>
            <a:ext cx="1223963" cy="569912"/>
          </a:xfrm>
          <a:prstGeom prst="rect">
            <a:avLst/>
          </a:prstGeom>
          <a:noFill/>
          <a:ln w="9525">
            <a:noFill/>
            <a:miter lim="800000"/>
            <a:headEnd/>
            <a:tailEnd/>
          </a:ln>
        </p:spPr>
      </p:pic>
      <p:pic>
        <p:nvPicPr>
          <p:cNvPr id="60437" name="Picture 839" descr="P4280401"/>
          <p:cNvPicPr>
            <a:picLocks noChangeAspect="1" noChangeArrowheads="1"/>
          </p:cNvPicPr>
          <p:nvPr/>
        </p:nvPicPr>
        <p:blipFill>
          <a:blip r:embed="rId14" cstate="print"/>
          <a:srcRect t="17809" b="20157"/>
          <a:stretch>
            <a:fillRect/>
          </a:stretch>
        </p:blipFill>
        <p:spPr bwMode="auto">
          <a:xfrm>
            <a:off x="2627313" y="6021388"/>
            <a:ext cx="1223962" cy="569912"/>
          </a:xfrm>
          <a:prstGeom prst="rect">
            <a:avLst/>
          </a:prstGeom>
          <a:noFill/>
          <a:ln w="9525">
            <a:noFill/>
            <a:miter lim="800000"/>
            <a:headEnd/>
            <a:tailEnd/>
          </a:ln>
        </p:spPr>
      </p:pic>
      <p:sp>
        <p:nvSpPr>
          <p:cNvPr id="60438" name="Text Box 23"/>
          <p:cNvSpPr txBox="1">
            <a:spLocks noChangeArrowheads="1"/>
          </p:cNvSpPr>
          <p:nvPr/>
        </p:nvSpPr>
        <p:spPr bwMode="auto">
          <a:xfrm>
            <a:off x="250825" y="333375"/>
            <a:ext cx="3744913" cy="244475"/>
          </a:xfrm>
          <a:prstGeom prst="rect">
            <a:avLst/>
          </a:prstGeom>
          <a:noFill/>
          <a:ln w="9525">
            <a:noFill/>
            <a:miter lim="800000"/>
            <a:headEnd/>
            <a:tailEnd/>
          </a:ln>
        </p:spPr>
        <p:txBody>
          <a:bodyPr>
            <a:spAutoFit/>
          </a:bodyPr>
          <a:lstStyle/>
          <a:p>
            <a:pPr>
              <a:spcBef>
                <a:spcPct val="50000"/>
              </a:spcBef>
            </a:pPr>
            <a:r>
              <a:rPr lang="hu-HU" sz="1000"/>
              <a:t>Előírt: 8 db önkéntesek bevonásával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5"/>
          <p:cNvSpPr txBox="1">
            <a:spLocks noChangeArrowheads="1"/>
          </p:cNvSpPr>
          <p:nvPr/>
        </p:nvSpPr>
        <p:spPr bwMode="auto">
          <a:xfrm>
            <a:off x="12700" y="12700"/>
            <a:ext cx="9144000" cy="1138773"/>
          </a:xfrm>
          <a:prstGeom prst="rect">
            <a:avLst/>
          </a:prstGeom>
          <a:solidFill>
            <a:srgbClr val="FF0000"/>
          </a:solidFill>
          <a:ln w="9525">
            <a:solidFill>
              <a:srgbClr val="FF0000"/>
            </a:solidFill>
            <a:miter lim="800000"/>
            <a:headEnd/>
            <a:tailEnd/>
          </a:ln>
          <a:effectLst>
            <a:softEdge rad="63500"/>
          </a:effectLst>
        </p:spPr>
        <p:txBody>
          <a:bodyPr>
            <a:spAutoFit/>
          </a:bodyPr>
          <a:lstStyle/>
          <a:p>
            <a:pPr algn="ctr">
              <a:defRPr/>
            </a:pPr>
            <a:endParaRPr lang="hu-HU" sz="1400" b="1">
              <a:solidFill>
                <a:schemeClr val="bg1"/>
              </a:solidFill>
            </a:endParaRPr>
          </a:p>
          <a:p>
            <a:pPr algn="ctr">
              <a:defRPr/>
            </a:pPr>
            <a:r>
              <a:rPr lang="hu-HU" sz="2400" b="1">
                <a:solidFill>
                  <a:schemeClr val="bg1"/>
                </a:solidFill>
              </a:rPr>
              <a:t>A hivatásos állomány képzésének modernizálása, gyakorlati szemlélet, integrált gondolkodás</a:t>
            </a:r>
          </a:p>
        </p:txBody>
      </p:sp>
      <p:sp>
        <p:nvSpPr>
          <p:cNvPr id="28676" name="Line 4"/>
          <p:cNvSpPr>
            <a:spLocks noChangeShapeType="1"/>
          </p:cNvSpPr>
          <p:nvPr/>
        </p:nvSpPr>
        <p:spPr bwMode="auto">
          <a:xfrm>
            <a:off x="250825" y="6381750"/>
            <a:ext cx="8642350" cy="0"/>
          </a:xfrm>
          <a:prstGeom prst="line">
            <a:avLst/>
          </a:prstGeom>
          <a:noFill/>
          <a:ln w="9525">
            <a:solidFill>
              <a:schemeClr val="tx1"/>
            </a:solidFill>
            <a:round/>
            <a:headEnd/>
            <a:tailEnd/>
          </a:ln>
        </p:spPr>
        <p:txBody>
          <a:bodyPr/>
          <a:lstStyle/>
          <a:p>
            <a:endParaRPr lang="hu-HU"/>
          </a:p>
        </p:txBody>
      </p:sp>
      <p:sp>
        <p:nvSpPr>
          <p:cNvPr id="28677" name="Text Box 16"/>
          <p:cNvSpPr txBox="1">
            <a:spLocks noChangeArrowheads="1"/>
          </p:cNvSpPr>
          <p:nvPr/>
        </p:nvSpPr>
        <p:spPr bwMode="auto">
          <a:xfrm>
            <a:off x="142875" y="6446838"/>
            <a:ext cx="8516938" cy="338137"/>
          </a:xfrm>
          <a:prstGeom prst="rect">
            <a:avLst/>
          </a:prstGeom>
          <a:noFill/>
          <a:ln w="9525">
            <a:noFill/>
            <a:miter lim="800000"/>
            <a:headEnd/>
            <a:tailEnd/>
          </a:ln>
        </p:spPr>
        <p:txBody>
          <a:bodyPr>
            <a:spAutoFit/>
          </a:bodyPr>
          <a:lstStyle/>
          <a:p>
            <a:r>
              <a:rPr lang="hu-HU" sz="1600"/>
              <a:t>                                                                                      </a:t>
            </a:r>
          </a:p>
        </p:txBody>
      </p:sp>
      <p:pic>
        <p:nvPicPr>
          <p:cNvPr id="28678" name="Picture 16" descr="IMG_0132"/>
          <p:cNvPicPr>
            <a:picLocks noChangeAspect="1" noChangeArrowheads="1"/>
          </p:cNvPicPr>
          <p:nvPr/>
        </p:nvPicPr>
        <p:blipFill>
          <a:blip r:embed="rId2" cstate="print"/>
          <a:srcRect/>
          <a:stretch>
            <a:fillRect/>
          </a:stretch>
        </p:blipFill>
        <p:spPr bwMode="auto">
          <a:xfrm>
            <a:off x="0" y="1196975"/>
            <a:ext cx="4176713" cy="2782888"/>
          </a:xfrm>
          <a:prstGeom prst="rect">
            <a:avLst/>
          </a:prstGeom>
          <a:noFill/>
          <a:ln w="9525">
            <a:noFill/>
            <a:miter lim="800000"/>
            <a:headEnd/>
            <a:tailEnd/>
          </a:ln>
        </p:spPr>
      </p:pic>
      <p:sp>
        <p:nvSpPr>
          <p:cNvPr id="18" name="Téglalap 17"/>
          <p:cNvSpPr/>
          <p:nvPr/>
        </p:nvSpPr>
        <p:spPr>
          <a:xfrm>
            <a:off x="4211960" y="1268760"/>
            <a:ext cx="3650059" cy="707886"/>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2000" b="1" dirty="0"/>
              <a:t>MOL Főgyűjtő</a:t>
            </a:r>
            <a:br>
              <a:rPr lang="hu-HU" sz="2000" b="1" dirty="0"/>
            </a:br>
            <a:r>
              <a:rPr lang="hu-HU" sz="2000" b="1" dirty="0"/>
              <a:t>habpróba</a:t>
            </a:r>
          </a:p>
        </p:txBody>
      </p:sp>
      <p:sp>
        <p:nvSpPr>
          <p:cNvPr id="2" name="Téglalap 17"/>
          <p:cNvSpPr/>
          <p:nvPr/>
        </p:nvSpPr>
        <p:spPr>
          <a:xfrm>
            <a:off x="323528" y="5013176"/>
            <a:ext cx="3240360" cy="707886"/>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2000" b="1" dirty="0"/>
              <a:t>Kórház kiürítési gyakorlat</a:t>
            </a:r>
          </a:p>
        </p:txBody>
      </p:sp>
      <p:pic>
        <p:nvPicPr>
          <p:cNvPr id="28685" name="Picture 33" descr="14095966_1038067916247820_4384102977814128461_n"/>
          <p:cNvPicPr>
            <a:picLocks noChangeAspect="1" noChangeArrowheads="1"/>
          </p:cNvPicPr>
          <p:nvPr/>
        </p:nvPicPr>
        <p:blipFill>
          <a:blip r:embed="rId3" cstate="print"/>
          <a:srcRect/>
          <a:stretch>
            <a:fillRect/>
          </a:stretch>
        </p:blipFill>
        <p:spPr bwMode="auto">
          <a:xfrm>
            <a:off x="3635375" y="3213100"/>
            <a:ext cx="5508625" cy="3109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042988" y="3860800"/>
            <a:ext cx="7632700" cy="1843088"/>
          </a:xfrm>
        </p:spPr>
        <p:txBody>
          <a:bodyPr/>
          <a:lstStyle/>
          <a:p>
            <a:pPr>
              <a:defRPr/>
            </a:pPr>
            <a:r>
              <a:rPr lang="hu-HU" sz="3200" b="1" dirty="0">
                <a:solidFill>
                  <a:srgbClr val="FF0000"/>
                </a:solidFill>
                <a:effectLst>
                  <a:outerShdw blurRad="38100" dist="38100" dir="2700000" algn="tl">
                    <a:srgbClr val="000000">
                      <a:alpha val="43137"/>
                    </a:srgbClr>
                  </a:outerShdw>
                </a:effectLst>
                <a:cs typeface="Times New Roman" pitchFamily="18" charset="0"/>
              </a:rPr>
              <a:t>Iparbiztonság </a:t>
            </a:r>
            <a:br>
              <a:rPr lang="hu-HU" sz="3200" b="1" dirty="0">
                <a:solidFill>
                  <a:srgbClr val="FF0000"/>
                </a:solidFill>
                <a:effectLst>
                  <a:outerShdw blurRad="38100" dist="38100" dir="2700000" algn="tl">
                    <a:srgbClr val="000000">
                      <a:alpha val="43137"/>
                    </a:srgbClr>
                  </a:outerShdw>
                </a:effectLst>
                <a:cs typeface="Times New Roman" pitchFamily="18" charset="0"/>
              </a:rPr>
            </a:br>
            <a:r>
              <a:rPr lang="hu-HU" sz="3200" b="1" dirty="0" smtClean="0">
                <a:solidFill>
                  <a:srgbClr val="FF0000"/>
                </a:solidFill>
                <a:effectLst>
                  <a:outerShdw blurRad="38100" dist="38100" dir="2700000" algn="tl">
                    <a:srgbClr val="000000">
                      <a:alpha val="43137"/>
                    </a:srgbClr>
                  </a:outerShdw>
                </a:effectLst>
                <a:cs typeface="Times New Roman" pitchFamily="18" charset="0"/>
              </a:rPr>
              <a:t>2016. </a:t>
            </a:r>
            <a:endParaRPr lang="hu-HU" sz="3200" b="1" dirty="0">
              <a:solidFill>
                <a:srgbClr val="FF0000"/>
              </a:solidFill>
              <a:effectLst>
                <a:outerShdw blurRad="38100" dist="38100" dir="2700000" algn="tl">
                  <a:srgbClr val="000000">
                    <a:alpha val="43137"/>
                  </a:srgbClr>
                </a:outerShdw>
              </a:effectLst>
              <a:cs typeface="Times New Roman" pitchFamily="18" charset="0"/>
            </a:endParaRPr>
          </a:p>
        </p:txBody>
      </p:sp>
      <p:pic>
        <p:nvPicPr>
          <p:cNvPr id="48130" name="Kép 1"/>
          <p:cNvPicPr>
            <a:picLocks noChangeAspect="1" noChangeArrowheads="1"/>
          </p:cNvPicPr>
          <p:nvPr/>
        </p:nvPicPr>
        <p:blipFill>
          <a:blip r:embed="rId2" cstate="print">
            <a:clrChange>
              <a:clrFrom>
                <a:srgbClr val="FFFFFF"/>
              </a:clrFrom>
              <a:clrTo>
                <a:srgbClr val="FFFFFF">
                  <a:alpha val="0"/>
                </a:srgbClr>
              </a:clrTo>
            </a:clrChange>
          </a:blip>
          <a:srcRect l="1563" t="1685" r="1563" b="7802"/>
          <a:stretch>
            <a:fillRect/>
          </a:stretch>
        </p:blipFill>
        <p:spPr bwMode="auto">
          <a:xfrm>
            <a:off x="6443663" y="981075"/>
            <a:ext cx="2419350" cy="2341563"/>
          </a:xfrm>
          <a:prstGeom prst="rect">
            <a:avLst/>
          </a:prstGeom>
          <a:noFill/>
          <a:ln w="9525">
            <a:noFill/>
            <a:miter lim="800000"/>
            <a:headEnd/>
            <a:tailEnd/>
          </a:ln>
        </p:spPr>
      </p:pic>
      <p:sp>
        <p:nvSpPr>
          <p:cNvPr id="5" name="Text Box 11"/>
          <p:cNvSpPr txBox="1">
            <a:spLocks noChangeArrowheads="1"/>
          </p:cNvSpPr>
          <p:nvPr/>
        </p:nvSpPr>
        <p:spPr bwMode="auto">
          <a:xfrm>
            <a:off x="6350" y="6018213"/>
            <a:ext cx="9144000" cy="784224"/>
          </a:xfrm>
          <a:prstGeom prst="rect">
            <a:avLst/>
          </a:prstGeom>
          <a:noFill/>
          <a:ln w="9525">
            <a:noFill/>
            <a:miter lim="800000"/>
            <a:headEnd/>
            <a:tailEnd/>
          </a:ln>
        </p:spPr>
        <p:txBody>
          <a:bodyPr>
            <a:spAutoFit/>
          </a:bodyPr>
          <a:lstStyle/>
          <a:p>
            <a:pPr algn="ctr">
              <a:spcBef>
                <a:spcPct val="50000"/>
              </a:spcBef>
              <a:defRPr/>
            </a:pPr>
            <a:r>
              <a:rPr lang="hu-HU" b="1" dirty="0">
                <a:solidFill>
                  <a:srgbClr val="FFFFEE"/>
                </a:solidFill>
                <a:effectLst>
                  <a:glow rad="228600">
                    <a:srgbClr val="0070C0">
                      <a:satMod val="175000"/>
                      <a:alpha val="40000"/>
                    </a:srgbClr>
                  </a:glow>
                </a:effectLst>
              </a:rPr>
              <a:t>Előadó:   Csikós Csaba tű. alezredes</a:t>
            </a:r>
          </a:p>
          <a:p>
            <a:pPr algn="ctr">
              <a:spcBef>
                <a:spcPct val="50000"/>
              </a:spcBef>
              <a:defRPr/>
            </a:pPr>
            <a:r>
              <a:rPr lang="hu-HU" b="1" dirty="0">
                <a:solidFill>
                  <a:srgbClr val="FFFFEE"/>
                </a:solidFill>
                <a:effectLst>
                  <a:glow rad="228600">
                    <a:srgbClr val="0070C0">
                      <a:satMod val="175000"/>
                      <a:alpha val="40000"/>
                    </a:srgbClr>
                  </a:glow>
                </a:effectLst>
                <a:latin typeface="Arial"/>
              </a:rPr>
              <a:t>Kiskunhalasi Katasztrófavédelmi Kirendeltség</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rgbClr val="FFFFFF"/>
                </a:solidFill>
              </a:rPr>
              <a:t>Iparbiztonság</a:t>
            </a:r>
          </a:p>
        </p:txBody>
      </p:sp>
      <p:sp>
        <p:nvSpPr>
          <p:cNvPr id="59394" name="Szövegdoboz 11"/>
          <p:cNvSpPr txBox="1">
            <a:spLocks noChangeArrowheads="1"/>
          </p:cNvSpPr>
          <p:nvPr/>
        </p:nvSpPr>
        <p:spPr bwMode="auto">
          <a:xfrm>
            <a:off x="250825" y="476250"/>
            <a:ext cx="8634413" cy="669925"/>
          </a:xfrm>
          <a:prstGeom prst="rect">
            <a:avLst/>
          </a:prstGeom>
          <a:solidFill>
            <a:srgbClr val="F3F9FA"/>
          </a:solidFill>
          <a:ln w="28575">
            <a:solidFill>
              <a:srgbClr val="FF0000"/>
            </a:solidFill>
            <a:miter lim="800000"/>
            <a:headEnd/>
            <a:tailEnd/>
          </a:ln>
        </p:spPr>
        <p:txBody>
          <a:bodyPr>
            <a:spAutoFit/>
          </a:bodyPr>
          <a:lstStyle/>
          <a:p>
            <a:pPr algn="ctr"/>
            <a:r>
              <a:rPr lang="hu-HU" b="1">
                <a:solidFill>
                  <a:srgbClr val="000000"/>
                </a:solidFill>
              </a:rPr>
              <a:t>35000/11991-1/2015.ált. számú, BM Országos Katasztrófavédelmi Főigazgatóság 2016. évi országos hatósági ellenőrzési terve mentén</a:t>
            </a:r>
          </a:p>
        </p:txBody>
      </p:sp>
      <p:graphicFrame>
        <p:nvGraphicFramePr>
          <p:cNvPr id="44184" name="Group 152"/>
          <p:cNvGraphicFramePr>
            <a:graphicFrameLocks noGrp="1"/>
          </p:cNvGraphicFramePr>
          <p:nvPr/>
        </p:nvGraphicFramePr>
        <p:xfrm>
          <a:off x="611188" y="1412875"/>
          <a:ext cx="7848600" cy="2443163"/>
        </p:xfrm>
        <a:graphic>
          <a:graphicData uri="http://schemas.openxmlformats.org/drawingml/2006/table">
            <a:tbl>
              <a:tblPr/>
              <a:tblGrid>
                <a:gridCol w="3143250"/>
                <a:gridCol w="1609725"/>
                <a:gridCol w="1152525"/>
                <a:gridCol w="1368425"/>
                <a:gridCol w="574675"/>
              </a:tblGrid>
              <a:tr h="5762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Tárgy</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Meghatározott</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Arial" charset="0"/>
                        </a:rPr>
                        <a:t>Teljesített</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Megjegyzés</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a:t>
                      </a:r>
                      <a:endParaRPr kumimoji="0" lang="hu-HU"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612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Veszélyes üzemek ellenőrzései (db/év) </a:t>
                      </a:r>
                      <a:r>
                        <a:rPr kumimoji="0" lang="hu-HU" sz="1400" b="1" i="0" u="sng" strike="noStrike" cap="none" normalizeH="0" baseline="0" dirty="0" smtClean="0">
                          <a:ln>
                            <a:noFill/>
                          </a:ln>
                          <a:solidFill>
                            <a:schemeClr val="tx1"/>
                          </a:solidFill>
                          <a:effectLst/>
                          <a:latin typeface="Arial" charset="0"/>
                          <a:cs typeface="Times New Roman" pitchFamily="18" charset="0"/>
                        </a:rPr>
                        <a:t>Kiemelt</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6</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6</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időszakos hatósági ellenőrzés</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100</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612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BVT, SKET gyakorlatok ellenőrzés</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6</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6</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Arial" charset="0"/>
                        </a:rPr>
                        <a:t>4 db részleges              2 db teljes körű</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100</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Üzemazonosítási helyszíni szemle</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12</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14</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Arial" charset="0"/>
                        </a:rPr>
                        <a:t>-</a:t>
                      </a:r>
                      <a:endParaRPr kumimoji="0" lang="hu-HU"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117</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Kép 1"/>
          <p:cNvPicPr>
            <a:picLocks noChangeAspect="1"/>
          </p:cNvPicPr>
          <p:nvPr/>
        </p:nvPicPr>
        <p:blipFill>
          <a:blip r:embed="rId2" cstate="print"/>
          <a:srcRect/>
          <a:stretch>
            <a:fillRect/>
          </a:stretch>
        </p:blipFill>
        <p:spPr bwMode="auto">
          <a:xfrm>
            <a:off x="468313" y="3856038"/>
            <a:ext cx="4176712" cy="2984500"/>
          </a:xfrm>
          <a:prstGeom prst="rect">
            <a:avLst/>
          </a:prstGeom>
          <a:noFill/>
          <a:ln w="9525">
            <a:noFill/>
            <a:miter lim="800000"/>
            <a:headEnd/>
            <a:tailEnd/>
          </a:ln>
        </p:spPr>
      </p:pic>
      <p:pic>
        <p:nvPicPr>
          <p:cNvPr id="3" name="Kép 2"/>
          <p:cNvPicPr>
            <a:picLocks noChangeAspect="1"/>
          </p:cNvPicPr>
          <p:nvPr/>
        </p:nvPicPr>
        <p:blipFill>
          <a:blip r:embed="rId3" cstate="print"/>
          <a:srcRect/>
          <a:stretch>
            <a:fillRect/>
          </a:stretch>
        </p:blipFill>
        <p:spPr bwMode="auto">
          <a:xfrm>
            <a:off x="4645025" y="3856038"/>
            <a:ext cx="3998913" cy="2984500"/>
          </a:xfrm>
          <a:prstGeom prst="rect">
            <a:avLst/>
          </a:prstGeom>
          <a:noFill/>
          <a:ln w="9525">
            <a:noFill/>
            <a:miter lim="800000"/>
            <a:headEnd/>
            <a:tailEnd/>
          </a:ln>
        </p:spPr>
      </p:pic>
      <p:graphicFrame>
        <p:nvGraphicFramePr>
          <p:cNvPr id="10" name="Group 133"/>
          <p:cNvGraphicFramePr>
            <a:graphicFrameLocks noGrp="1"/>
          </p:cNvGraphicFramePr>
          <p:nvPr/>
        </p:nvGraphicFramePr>
        <p:xfrm>
          <a:off x="609600" y="3559175"/>
          <a:ext cx="7848600" cy="576263"/>
        </p:xfrm>
        <a:graphic>
          <a:graphicData uri="http://schemas.openxmlformats.org/drawingml/2006/table">
            <a:tbl>
              <a:tblPr/>
              <a:tblGrid>
                <a:gridCol w="3143250"/>
                <a:gridCol w="1609725"/>
                <a:gridCol w="1152525"/>
                <a:gridCol w="1368425"/>
                <a:gridCol w="574675"/>
              </a:tblGrid>
              <a:tr h="5762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Tárgy</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Meghatározott</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Arial" charset="0"/>
                        </a:rPr>
                        <a:t>Teljesített</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Megjegyzés</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a:t>
                      </a:r>
                      <a:endParaRPr kumimoji="0" lang="hu-HU" sz="1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 name="Group 137"/>
          <p:cNvGraphicFramePr>
            <a:graphicFrameLocks noGrp="1"/>
          </p:cNvGraphicFramePr>
          <p:nvPr/>
        </p:nvGraphicFramePr>
        <p:xfrm>
          <a:off x="609600" y="4148138"/>
          <a:ext cx="7848600" cy="2316480"/>
        </p:xfrm>
        <a:graphic>
          <a:graphicData uri="http://schemas.openxmlformats.org/drawingml/2006/table">
            <a:tbl>
              <a:tblPr/>
              <a:tblGrid>
                <a:gridCol w="3143250"/>
                <a:gridCol w="1609725"/>
                <a:gridCol w="1152525"/>
                <a:gridCol w="1368425"/>
                <a:gridCol w="574675"/>
              </a:tblGrid>
              <a:tr h="38100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Ellenőrizendő veszélyes árut szállító közúti járművek száma (jármű/év) </a:t>
                      </a:r>
                      <a:r>
                        <a:rPr kumimoji="0" lang="hu-HU" sz="1400" b="1" i="0" u="sng" strike="noStrike" cap="none" normalizeH="0" baseline="0" dirty="0" smtClean="0">
                          <a:ln>
                            <a:noFill/>
                          </a:ln>
                          <a:solidFill>
                            <a:schemeClr val="tx1"/>
                          </a:solidFill>
                          <a:effectLst/>
                          <a:latin typeface="Arial" charset="0"/>
                          <a:cs typeface="Times New Roman" pitchFamily="18" charset="0"/>
                        </a:rPr>
                        <a:t>Kiemelt</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smtClean="0">
                          <a:ln>
                            <a:noFill/>
                          </a:ln>
                          <a:solidFill>
                            <a:schemeClr val="tx1"/>
                          </a:solidFill>
                          <a:effectLst/>
                          <a:latin typeface="Arial" charset="0"/>
                          <a:ea typeface="+mn-ea"/>
                          <a:cs typeface="Times New Roman" pitchFamily="18" charset="0"/>
                        </a:rPr>
                        <a:t>60</a:t>
                      </a:r>
                    </a:p>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smtClean="0">
                          <a:ln>
                            <a:noFill/>
                          </a:ln>
                          <a:solidFill>
                            <a:schemeClr val="tx1"/>
                          </a:solidFill>
                          <a:effectLst/>
                          <a:latin typeface="Arial" charset="0"/>
                          <a:ea typeface="+mn-ea"/>
                          <a:cs typeface="Times New Roman" pitchFamily="18" charset="0"/>
                        </a:rPr>
                        <a:t>(50%-os +)</a:t>
                      </a:r>
                      <a:endParaRPr kumimoji="0" lang="hu-HU" sz="1400" b="0" i="0" u="none" strike="noStrike" kern="1200" cap="none" normalizeH="0" baseline="0" dirty="0">
                        <a:ln>
                          <a:noFill/>
                        </a:ln>
                        <a:solidFill>
                          <a:schemeClr val="tx1"/>
                        </a:solidFill>
                        <a:effectLst/>
                        <a:latin typeface="Arial" charset="0"/>
                        <a:ea typeface="+mn-ea"/>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*430/67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err="1">
                          <a:ln>
                            <a:noFill/>
                          </a:ln>
                          <a:solidFill>
                            <a:schemeClr val="tx1"/>
                          </a:solidFill>
                          <a:effectLst/>
                          <a:latin typeface="Arial" charset="0"/>
                          <a:ea typeface="+mn-ea"/>
                          <a:cs typeface="Times New Roman" pitchFamily="18" charset="0"/>
                        </a:rPr>
                        <a:t>Tispol</a:t>
                      </a: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 Disaster akciók, M5 autópálya és önálló ellenőrzések</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a:ln>
                            <a:noFill/>
                          </a:ln>
                          <a:solidFill>
                            <a:schemeClr val="tx1"/>
                          </a:solidFill>
                          <a:effectLst/>
                          <a:latin typeface="Arial" charset="0"/>
                          <a:ea typeface="+mn-ea"/>
                          <a:cs typeface="Times New Roman" pitchFamily="18" charset="0"/>
                        </a:rPr>
                        <a:t>112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Ellenőrzések száma közúti forgalomban (alkalom/év)</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a:ln>
                            <a:noFill/>
                          </a:ln>
                          <a:solidFill>
                            <a:schemeClr val="tx1"/>
                          </a:solidFill>
                          <a:effectLst/>
                          <a:latin typeface="Arial" charset="0"/>
                          <a:ea typeface="+mn-ea"/>
                          <a:cs typeface="Times New Roman" pitchFamily="18" charset="0"/>
                        </a:rPr>
                        <a:t>12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24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hu-H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200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005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ADR telephelyi ellenőrzések száma (alkalom/év)</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4</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10</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8 esetben közérdekű bejelentés, 1 esetben belföldi jogsegély</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250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 name="Text Box 176"/>
          <p:cNvSpPr txBox="1">
            <a:spLocks noChangeArrowheads="1"/>
          </p:cNvSpPr>
          <p:nvPr/>
        </p:nvSpPr>
        <p:spPr bwMode="auto">
          <a:xfrm>
            <a:off x="642938" y="6477000"/>
            <a:ext cx="4029075" cy="274638"/>
          </a:xfrm>
          <a:prstGeom prst="rect">
            <a:avLst/>
          </a:prstGeom>
          <a:noFill/>
          <a:ln w="9525">
            <a:noFill/>
            <a:miter lim="800000"/>
            <a:headEnd/>
            <a:tailEnd/>
          </a:ln>
        </p:spPr>
        <p:txBody>
          <a:bodyPr wrap="none">
            <a:spAutoFit/>
          </a:bodyPr>
          <a:lstStyle/>
          <a:p>
            <a:r>
              <a:rPr lang="hu-HU" sz="1200">
                <a:solidFill>
                  <a:srgbClr val="000000"/>
                </a:solidFill>
              </a:rPr>
              <a:t>*Megjegyzés: összes jármű/ veszélyes árut szállító jármű</a:t>
            </a:r>
          </a:p>
        </p:txBody>
      </p:sp>
      <p:pic>
        <p:nvPicPr>
          <p:cNvPr id="4" name="Kép 3"/>
          <p:cNvPicPr>
            <a:picLocks noChangeAspect="1"/>
          </p:cNvPicPr>
          <p:nvPr/>
        </p:nvPicPr>
        <p:blipFill>
          <a:blip r:embed="rId4" cstate="print"/>
          <a:srcRect/>
          <a:stretch>
            <a:fillRect/>
          </a:stretch>
        </p:blipFill>
        <p:spPr bwMode="auto">
          <a:xfrm>
            <a:off x="468313" y="530225"/>
            <a:ext cx="4035425" cy="3028950"/>
          </a:xfrm>
          <a:prstGeom prst="rect">
            <a:avLst/>
          </a:prstGeom>
          <a:noFill/>
          <a:ln w="9525">
            <a:noFill/>
            <a:miter lim="800000"/>
            <a:headEnd/>
            <a:tailEnd/>
          </a:ln>
        </p:spPr>
      </p:pic>
      <p:pic>
        <p:nvPicPr>
          <p:cNvPr id="5" name="Kép 4"/>
          <p:cNvPicPr>
            <a:picLocks noChangeAspect="1"/>
          </p:cNvPicPr>
          <p:nvPr/>
        </p:nvPicPr>
        <p:blipFill>
          <a:blip r:embed="rId5" cstate="print"/>
          <a:srcRect/>
          <a:stretch>
            <a:fillRect/>
          </a:stretch>
        </p:blipFill>
        <p:spPr bwMode="auto">
          <a:xfrm>
            <a:off x="4635500" y="530225"/>
            <a:ext cx="4037013"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4184"/>
                                        </p:tgtEl>
                                        <p:attrNameLst>
                                          <p:attrName>ppt_x</p:attrName>
                                        </p:attrNameLst>
                                      </p:cBhvr>
                                      <p:tavLst>
                                        <p:tav tm="0">
                                          <p:val>
                                            <p:strVal val="ppt_x"/>
                                          </p:val>
                                        </p:tav>
                                        <p:tav tm="100000">
                                          <p:val>
                                            <p:strVal val="0-ppt_w/2"/>
                                          </p:val>
                                        </p:tav>
                                      </p:tavLst>
                                    </p:anim>
                                    <p:anim calcmode="lin" valueType="num">
                                      <p:cBhvr additive="base">
                                        <p:cTn id="7" dur="500"/>
                                        <p:tgtEl>
                                          <p:spTgt spid="44184"/>
                                        </p:tgtEl>
                                        <p:attrNameLst>
                                          <p:attrName>ppt_y</p:attrName>
                                        </p:attrNameLst>
                                      </p:cBhvr>
                                      <p:tavLst>
                                        <p:tav tm="0">
                                          <p:val>
                                            <p:strVal val="ppt_y"/>
                                          </p:val>
                                        </p:tav>
                                        <p:tav tm="100000">
                                          <p:val>
                                            <p:strVal val="ppt_y"/>
                                          </p:val>
                                        </p:tav>
                                      </p:tavLst>
                                    </p:anim>
                                    <p:set>
                                      <p:cBhvr>
                                        <p:cTn id="8" dur="1" fill="hold">
                                          <p:stCondLst>
                                            <p:cond delay="499"/>
                                          </p:stCondLst>
                                        </p:cTn>
                                        <p:tgtEl>
                                          <p:spTgt spid="44184"/>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59394"/>
                                        </p:tgtEl>
                                        <p:attrNameLst>
                                          <p:attrName>ppt_x</p:attrName>
                                        </p:attrNameLst>
                                      </p:cBhvr>
                                      <p:tavLst>
                                        <p:tav tm="0">
                                          <p:val>
                                            <p:strVal val="ppt_x"/>
                                          </p:val>
                                        </p:tav>
                                        <p:tav tm="100000">
                                          <p:val>
                                            <p:strVal val="0-ppt_w/2"/>
                                          </p:val>
                                        </p:tav>
                                      </p:tavLst>
                                    </p:anim>
                                    <p:anim calcmode="lin" valueType="num">
                                      <p:cBhvr additive="base">
                                        <p:cTn id="11" dur="500"/>
                                        <p:tgtEl>
                                          <p:spTgt spid="59394"/>
                                        </p:tgtEl>
                                        <p:attrNameLst>
                                          <p:attrName>ppt_y</p:attrName>
                                        </p:attrNameLst>
                                      </p:cBhvr>
                                      <p:tavLst>
                                        <p:tav tm="0">
                                          <p:val>
                                            <p:strVal val="ppt_y"/>
                                          </p:val>
                                        </p:tav>
                                        <p:tav tm="100000">
                                          <p:val>
                                            <p:strVal val="ppt_y"/>
                                          </p:val>
                                        </p:tav>
                                      </p:tavLst>
                                    </p:anim>
                                    <p:set>
                                      <p:cBhvr>
                                        <p:cTn id="12" dur="1" fill="hold">
                                          <p:stCondLst>
                                            <p:cond delay="499"/>
                                          </p:stCondLst>
                                        </p:cTn>
                                        <p:tgtEl>
                                          <p:spTgt spid="5939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0-ppt_w/2"/>
                                          </p:val>
                                        </p:tav>
                                      </p:tavLst>
                                    </p:anim>
                                    <p:anim calcmode="lin" valueType="num">
                                      <p:cBhvr additive="base">
                                        <p:cTn id="15" dur="500"/>
                                        <p:tgtEl>
                                          <p:spTgt spid="2"/>
                                        </p:tgtEl>
                                        <p:attrNameLst>
                                          <p:attrName>ppt_y</p:attrName>
                                        </p:attrNameLst>
                                      </p:cBhvr>
                                      <p:tavLst>
                                        <p:tav tm="0">
                                          <p:val>
                                            <p:strVal val="ppt_y"/>
                                          </p:val>
                                        </p:tav>
                                        <p:tav tm="100000">
                                          <p:val>
                                            <p:strVal val="ppt_y"/>
                                          </p:val>
                                        </p:tav>
                                      </p:tavLst>
                                    </p:anim>
                                    <p:set>
                                      <p:cBhvr>
                                        <p:cTn id="16" dur="1" fill="hold">
                                          <p:stCondLst>
                                            <p:cond delay="499"/>
                                          </p:stCondLst>
                                        </p:cTn>
                                        <p:tgtEl>
                                          <p:spTgt spid="2"/>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0-ppt_w/2"/>
                                          </p:val>
                                        </p:tav>
                                      </p:tavLst>
                                    </p:anim>
                                    <p:anim calcmode="lin" valueType="num">
                                      <p:cBhvr additive="base">
                                        <p:cTn id="19" dur="500"/>
                                        <p:tgtEl>
                                          <p:spTgt spid="3"/>
                                        </p:tgtEl>
                                        <p:attrNameLst>
                                          <p:attrName>ppt_y</p:attrName>
                                        </p:attrNameLst>
                                      </p:cBhvr>
                                      <p:tavLst>
                                        <p:tav tm="0">
                                          <p:val>
                                            <p:strVal val="ppt_y"/>
                                          </p:val>
                                        </p:tav>
                                        <p:tav tm="100000">
                                          <p:val>
                                            <p:strVal val="ppt_y"/>
                                          </p:val>
                                        </p:tav>
                                      </p:tavLst>
                                    </p:anim>
                                    <p:set>
                                      <p:cBhvr>
                                        <p:cTn id="20" dur="1" fill="hold">
                                          <p:stCondLst>
                                            <p:cond delay="499"/>
                                          </p:stCondLst>
                                        </p:cTn>
                                        <p:tgtEl>
                                          <p:spTgt spid="3"/>
                                        </p:tgtEl>
                                        <p:attrNameLst>
                                          <p:attrName>style.visibility</p:attrName>
                                        </p:attrNameLst>
                                      </p:cBhvr>
                                      <p:to>
                                        <p:strVal val="hidden"/>
                                      </p:to>
                                    </p:set>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rgbClr val="FFFFFF"/>
                </a:solidFill>
              </a:rPr>
              <a:t>Iparbiztonság</a:t>
            </a:r>
          </a:p>
        </p:txBody>
      </p:sp>
      <p:graphicFrame>
        <p:nvGraphicFramePr>
          <p:cNvPr id="51338" name="Group 138"/>
          <p:cNvGraphicFramePr>
            <a:graphicFrameLocks noGrp="1"/>
          </p:cNvGraphicFramePr>
          <p:nvPr/>
        </p:nvGraphicFramePr>
        <p:xfrm>
          <a:off x="611188" y="620713"/>
          <a:ext cx="7848600" cy="3226753"/>
        </p:xfrm>
        <a:graphic>
          <a:graphicData uri="http://schemas.openxmlformats.org/drawingml/2006/table">
            <a:tbl>
              <a:tblPr/>
              <a:tblGrid>
                <a:gridCol w="3143250"/>
                <a:gridCol w="1609725"/>
                <a:gridCol w="1152525"/>
                <a:gridCol w="1368425"/>
                <a:gridCol w="574675"/>
              </a:tblGrid>
              <a:tr h="5762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Tárgy</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Meghatározott</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Arial" charset="0"/>
                        </a:rPr>
                        <a:t>Teljesített</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Megjegyzés</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a:t>
                      </a:r>
                      <a:endParaRPr kumimoji="0" lang="hu-HU" sz="16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612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Ellenőrizendő veszélyes árut szállító vasúti járművek száma (jármű/év)</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smtClean="0">
                          <a:ln>
                            <a:noFill/>
                          </a:ln>
                          <a:solidFill>
                            <a:schemeClr val="tx1"/>
                          </a:solidFill>
                          <a:effectLst/>
                          <a:latin typeface="Arial" charset="0"/>
                          <a:ea typeface="+mn-ea"/>
                          <a:cs typeface="Times New Roman" pitchFamily="18" charset="0"/>
                        </a:rPr>
                        <a:t>400</a:t>
                      </a:r>
                    </a:p>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smtClean="0">
                          <a:ln>
                            <a:noFill/>
                          </a:ln>
                          <a:solidFill>
                            <a:schemeClr val="tx1"/>
                          </a:solidFill>
                          <a:effectLst/>
                          <a:latin typeface="Arial" charset="0"/>
                          <a:ea typeface="+mn-ea"/>
                          <a:cs typeface="Times New Roman" pitchFamily="18" charset="0"/>
                        </a:rPr>
                        <a:t>(25%-os +)</a:t>
                      </a:r>
                      <a:endParaRPr kumimoji="0" lang="hu-HU" sz="1400" b="0" i="0" u="none" strike="noStrike" kern="1200" cap="none" normalizeH="0" baseline="0" dirty="0">
                        <a:ln>
                          <a:noFill/>
                        </a:ln>
                        <a:solidFill>
                          <a:schemeClr val="tx1"/>
                        </a:solidFill>
                        <a:effectLst/>
                        <a:latin typeface="Arial" charset="0"/>
                        <a:ea typeface="+mn-ea"/>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*1160/646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Disaster akciók és önálló ellenőrzések, 11. 22-től migrációs helyzet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a:ln>
                            <a:noFill/>
                          </a:ln>
                          <a:solidFill>
                            <a:schemeClr val="tx1"/>
                          </a:solidFill>
                          <a:effectLst/>
                          <a:latin typeface="Arial" charset="0"/>
                          <a:ea typeface="+mn-ea"/>
                          <a:cs typeface="Times New Roman" pitchFamily="18" charset="0"/>
                        </a:rPr>
                        <a:t>162</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6125">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Ellenőrzések száma vasúti forgalomban (alkalom/év)</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34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hu-H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425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465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RID telephelyi ellenőrzések száma (alkalom/év)</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2</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2</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Kiskunhalasi KvK területén jelenleg nem ismert RID telephely</a:t>
                      </a:r>
                      <a:endParaRPr kumimoji="0" lang="hu-HU"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100</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476" name="Text Box 139"/>
          <p:cNvSpPr txBox="1">
            <a:spLocks noChangeArrowheads="1"/>
          </p:cNvSpPr>
          <p:nvPr/>
        </p:nvSpPr>
        <p:spPr bwMode="auto">
          <a:xfrm>
            <a:off x="542925" y="3933825"/>
            <a:ext cx="4029075" cy="274638"/>
          </a:xfrm>
          <a:prstGeom prst="rect">
            <a:avLst/>
          </a:prstGeom>
          <a:noFill/>
          <a:ln w="9525">
            <a:noFill/>
            <a:miter lim="800000"/>
            <a:headEnd/>
            <a:tailEnd/>
          </a:ln>
        </p:spPr>
        <p:txBody>
          <a:bodyPr wrap="none">
            <a:spAutoFit/>
          </a:bodyPr>
          <a:lstStyle/>
          <a:p>
            <a:r>
              <a:rPr lang="hu-HU" sz="1200">
                <a:solidFill>
                  <a:srgbClr val="000000"/>
                </a:solidFill>
              </a:rPr>
              <a:t>*Megjegyzés: összes jármű/ veszélyes árut szállító jármű</a:t>
            </a:r>
          </a:p>
        </p:txBody>
      </p:sp>
      <p:pic>
        <p:nvPicPr>
          <p:cNvPr id="2" name="Kép 1"/>
          <p:cNvPicPr>
            <a:picLocks noChangeAspect="1"/>
          </p:cNvPicPr>
          <p:nvPr/>
        </p:nvPicPr>
        <p:blipFill>
          <a:blip r:embed="rId2" cstate="print"/>
          <a:srcRect/>
          <a:stretch>
            <a:fillRect/>
          </a:stretch>
        </p:blipFill>
        <p:spPr bwMode="auto">
          <a:xfrm>
            <a:off x="444500" y="4208463"/>
            <a:ext cx="4159250" cy="2651125"/>
          </a:xfrm>
          <a:prstGeom prst="rect">
            <a:avLst/>
          </a:prstGeom>
          <a:noFill/>
          <a:ln w="9525">
            <a:noFill/>
            <a:miter lim="800000"/>
            <a:headEnd/>
            <a:tailEnd/>
          </a:ln>
        </p:spPr>
      </p:pic>
      <p:pic>
        <p:nvPicPr>
          <p:cNvPr id="3" name="Kép 2"/>
          <p:cNvPicPr>
            <a:picLocks noChangeAspect="1"/>
          </p:cNvPicPr>
          <p:nvPr/>
        </p:nvPicPr>
        <p:blipFill>
          <a:blip r:embed="rId3" cstate="print"/>
          <a:srcRect/>
          <a:stretch>
            <a:fillRect/>
          </a:stretch>
        </p:blipFill>
        <p:spPr bwMode="auto">
          <a:xfrm>
            <a:off x="4795838" y="3960813"/>
            <a:ext cx="3871912" cy="2903537"/>
          </a:xfrm>
          <a:prstGeom prst="rect">
            <a:avLst/>
          </a:prstGeom>
          <a:noFill/>
          <a:ln w="9525">
            <a:noFill/>
            <a:miter lim="800000"/>
            <a:headEnd/>
            <a:tailEnd/>
          </a:ln>
        </p:spPr>
      </p:pic>
      <p:graphicFrame>
        <p:nvGraphicFramePr>
          <p:cNvPr id="9" name="Group 3"/>
          <p:cNvGraphicFramePr>
            <a:graphicFrameLocks noGrp="1"/>
          </p:cNvGraphicFramePr>
          <p:nvPr/>
        </p:nvGraphicFramePr>
        <p:xfrm>
          <a:off x="611188" y="3919538"/>
          <a:ext cx="7848600" cy="576263"/>
        </p:xfrm>
        <a:graphic>
          <a:graphicData uri="http://schemas.openxmlformats.org/drawingml/2006/table">
            <a:tbl>
              <a:tblPr/>
              <a:tblGrid>
                <a:gridCol w="3143250"/>
                <a:gridCol w="1609725"/>
                <a:gridCol w="1152525"/>
                <a:gridCol w="1368425"/>
                <a:gridCol w="574675"/>
              </a:tblGrid>
              <a:tr h="5762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Tárgy</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Meghatározott</a:t>
                      </a:r>
                      <a:endParaRPr kumimoji="0" lang="hu-HU" sz="1600" b="1" i="0" u="none" strike="noStrike" cap="none" normalizeH="0" baseline="0" dirty="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Arial" charset="0"/>
                        </a:rPr>
                        <a:t>Teljesített</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Times New Roman" pitchFamily="18" charset="0"/>
                        </a:rPr>
                        <a:t>Megjegyzés</a:t>
                      </a:r>
                      <a:endParaRPr kumimoji="0" lang="hu-HU" sz="16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600" b="1" i="0" u="none" strike="noStrike" cap="none" normalizeH="0" baseline="0" dirty="0" smtClean="0">
                          <a:ln>
                            <a:noFill/>
                          </a:ln>
                          <a:solidFill>
                            <a:schemeClr val="tx1"/>
                          </a:solidFill>
                          <a:effectLst/>
                          <a:latin typeface="Arial" charset="0"/>
                          <a:cs typeface="Times New Roman" pitchFamily="18" charset="0"/>
                        </a:rPr>
                        <a:t>%</a:t>
                      </a:r>
                      <a:endParaRPr kumimoji="0" lang="hu-HU" sz="16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 name="Text Box 48"/>
          <p:cNvSpPr txBox="1">
            <a:spLocks noChangeArrowheads="1"/>
          </p:cNvSpPr>
          <p:nvPr/>
        </p:nvSpPr>
        <p:spPr bwMode="auto">
          <a:xfrm>
            <a:off x="569913" y="6583363"/>
            <a:ext cx="4029075" cy="274637"/>
          </a:xfrm>
          <a:prstGeom prst="rect">
            <a:avLst/>
          </a:prstGeom>
          <a:noFill/>
          <a:ln w="9525">
            <a:noFill/>
            <a:miter lim="800000"/>
            <a:headEnd/>
            <a:tailEnd/>
          </a:ln>
        </p:spPr>
        <p:txBody>
          <a:bodyPr wrap="none">
            <a:spAutoFit/>
          </a:bodyPr>
          <a:lstStyle/>
          <a:p>
            <a:r>
              <a:rPr lang="hu-HU" sz="1200">
                <a:solidFill>
                  <a:srgbClr val="000000"/>
                </a:solidFill>
              </a:rPr>
              <a:t>*Megjegyzés: összes jármű/ veszélyes árut szállító jármű</a:t>
            </a:r>
          </a:p>
        </p:txBody>
      </p:sp>
      <p:pic>
        <p:nvPicPr>
          <p:cNvPr id="12" name="Kép 11"/>
          <p:cNvPicPr>
            <a:picLocks noChangeAspect="1"/>
          </p:cNvPicPr>
          <p:nvPr/>
        </p:nvPicPr>
        <p:blipFill>
          <a:blip r:embed="rId4" cstate="print"/>
          <a:srcRect/>
          <a:stretch>
            <a:fillRect/>
          </a:stretch>
        </p:blipFill>
        <p:spPr bwMode="auto">
          <a:xfrm>
            <a:off x="482600" y="693738"/>
            <a:ext cx="4030663" cy="3021012"/>
          </a:xfrm>
          <a:prstGeom prst="rect">
            <a:avLst/>
          </a:prstGeom>
          <a:noFill/>
          <a:ln w="9525">
            <a:noFill/>
            <a:miter lim="800000"/>
            <a:headEnd/>
            <a:tailEnd/>
          </a:ln>
        </p:spPr>
      </p:pic>
      <p:pic>
        <p:nvPicPr>
          <p:cNvPr id="4" name="Kép 3"/>
          <p:cNvPicPr>
            <a:picLocks noChangeAspect="1"/>
          </p:cNvPicPr>
          <p:nvPr/>
        </p:nvPicPr>
        <p:blipFill>
          <a:blip r:embed="rId5" cstate="print"/>
          <a:srcRect/>
          <a:stretch>
            <a:fillRect/>
          </a:stretch>
        </p:blipFill>
        <p:spPr bwMode="auto">
          <a:xfrm>
            <a:off x="4795838" y="693738"/>
            <a:ext cx="4021137" cy="3014662"/>
          </a:xfrm>
          <a:prstGeom prst="rect">
            <a:avLst/>
          </a:prstGeom>
          <a:noFill/>
          <a:ln w="9525">
            <a:noFill/>
            <a:miter lim="800000"/>
            <a:headEnd/>
            <a:tailEnd/>
          </a:ln>
        </p:spPr>
      </p:pic>
      <p:graphicFrame>
        <p:nvGraphicFramePr>
          <p:cNvPr id="15" name="Group 138"/>
          <p:cNvGraphicFramePr>
            <a:graphicFrameLocks noGrp="1"/>
          </p:cNvGraphicFramePr>
          <p:nvPr/>
        </p:nvGraphicFramePr>
        <p:xfrm>
          <a:off x="611188" y="4503738"/>
          <a:ext cx="7848600" cy="2103120"/>
        </p:xfrm>
        <a:graphic>
          <a:graphicData uri="http://schemas.openxmlformats.org/drawingml/2006/table">
            <a:tbl>
              <a:tblPr/>
              <a:tblGrid>
                <a:gridCol w="3143250"/>
                <a:gridCol w="1609725"/>
                <a:gridCol w="1152525"/>
                <a:gridCol w="1368425"/>
                <a:gridCol w="574675"/>
              </a:tblGrid>
              <a:tr h="38100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Ellenőrizendő veszélyes árut szállító vízi járművek száma (jármű/év)</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Arial"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Arial" charset="0"/>
                        </a:rPr>
                        <a:t>*28/5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smtClean="0">
                          <a:ln>
                            <a:noFill/>
                          </a:ln>
                          <a:solidFill>
                            <a:schemeClr val="tx1"/>
                          </a:solidFill>
                          <a:effectLst/>
                          <a:latin typeface="Arial" charset="0"/>
                          <a:cs typeface="Times New Roman" pitchFamily="18" charset="0"/>
                        </a:rPr>
                        <a:t>-</a:t>
                      </a:r>
                      <a:endParaRPr kumimoji="0" lang="hu-HU" sz="1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Arial" charset="0"/>
                        </a:rPr>
                        <a:t>125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Times New Roman" pitchFamily="18" charset="0"/>
                        </a:rPr>
                        <a:t>Ellenőrzések száma vízi forgalomban és ADN telephelyen (alkalom/év)</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kern="1200" cap="none" normalizeH="0" baseline="0">
                          <a:ln>
                            <a:noFill/>
                          </a:ln>
                          <a:solidFill>
                            <a:schemeClr val="tx1"/>
                          </a:solidFill>
                          <a:effectLst/>
                          <a:latin typeface="Arial" charset="0"/>
                          <a:ea typeface="+mn-ea"/>
                          <a:cs typeface="Arial"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Arial" charset="0"/>
                        </a:rPr>
                        <a:t>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cs typeface="Arial" charset="0"/>
                        </a:rPr>
                        <a:t>Mohács Határkikötő</a:t>
                      </a: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u-HU" sz="1400" b="0" i="0" u="none" strike="noStrike" kern="1200" cap="none" normalizeH="0" baseline="0" dirty="0">
                          <a:ln>
                            <a:noFill/>
                          </a:ln>
                          <a:solidFill>
                            <a:schemeClr val="tx1"/>
                          </a:solidFill>
                          <a:effectLst/>
                          <a:latin typeface="Arial" charset="0"/>
                          <a:ea typeface="+mn-ea"/>
                          <a:cs typeface="Arial" charset="0"/>
                        </a:rPr>
                        <a:t>133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3350">
                <a:tc>
                  <a:txBody>
                    <a:bodyPr/>
                    <a:lstStyle/>
                    <a:p>
                      <a:pPr algn="l">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Gázvezeték sérülés kivizsgálás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a:ln>
                            <a:noFill/>
                          </a:ln>
                          <a:solidFill>
                            <a:schemeClr val="tx1"/>
                          </a:solidFill>
                          <a:effectLst/>
                          <a:latin typeface="Arial" charset="0"/>
                          <a:ea typeface="+mn-ea"/>
                          <a:cs typeface="Times New Roman" pitchFamily="18" charset="0"/>
                        </a:rPr>
                        <a:t>1 esetben KMSZ</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1450">
                <a:tc>
                  <a:txBody>
                    <a:bodyPr/>
                    <a:lstStyle/>
                    <a:p>
                      <a:pPr algn="l">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Környezetvédelmi szakhatósági megkeresés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a:ln>
                            <a:noFill/>
                          </a:ln>
                          <a:solidFill>
                            <a:schemeClr val="tx1"/>
                          </a:solidFill>
                          <a:effectLst/>
                          <a:latin typeface="Arial" charset="0"/>
                          <a:ea typeface="+mn-ea"/>
                          <a:cs typeface="Times New Roman" pitchFamily="18" charset="0"/>
                        </a:rPr>
                        <a: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hozzájáruló</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3350">
                <a:tc>
                  <a:txBody>
                    <a:bodyPr/>
                    <a:lstStyle/>
                    <a:p>
                      <a:pPr algn="l">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LÉT szakhatósági megkeresés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a:ln>
                            <a:noFill/>
                          </a:ln>
                          <a:solidFill>
                            <a:schemeClr val="tx1"/>
                          </a:solidFill>
                          <a:effectLst/>
                          <a:latin typeface="Arial" charset="0"/>
                          <a:ea typeface="+mn-ea"/>
                          <a:cs typeface="Times New Roman" pitchFamily="18" charset="0"/>
                        </a:rPr>
                        <a:t>-</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a:ln>
                            <a:noFill/>
                          </a:ln>
                          <a:solidFill>
                            <a:schemeClr val="tx1"/>
                          </a:solidFill>
                          <a:effectLst/>
                          <a:latin typeface="Arial" charset="0"/>
                          <a:ea typeface="+mn-ea"/>
                          <a:cs typeface="Times New Roman" pitchFamily="18"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kumimoji="0" lang="hu-HU" sz="1400" b="0" i="0" u="none" strike="noStrike" kern="1200" cap="none" normalizeH="0" baseline="0" dirty="0">
                          <a:ln>
                            <a:noFill/>
                          </a:ln>
                          <a:solidFill>
                            <a:schemeClr val="tx1"/>
                          </a:solidFill>
                          <a:effectLst/>
                          <a:latin typeface="Arial" charset="0"/>
                          <a:ea typeface="+mn-ea"/>
                          <a:cs typeface="Times New Roman" pitchFamily="18" charset="0"/>
                        </a:rPr>
                        <a:t>hozzájáruló</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hu-HU"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51338"/>
                                        </p:tgtEl>
                                        <p:attrNameLst>
                                          <p:attrName>ppt_x</p:attrName>
                                        </p:attrNameLst>
                                      </p:cBhvr>
                                      <p:tavLst>
                                        <p:tav tm="0">
                                          <p:val>
                                            <p:strVal val="ppt_x"/>
                                          </p:val>
                                        </p:tav>
                                        <p:tav tm="100000">
                                          <p:val>
                                            <p:strVal val="0-ppt_w/2"/>
                                          </p:val>
                                        </p:tav>
                                      </p:tavLst>
                                    </p:anim>
                                    <p:anim calcmode="lin" valueType="num">
                                      <p:cBhvr additive="base">
                                        <p:cTn id="7" dur="500"/>
                                        <p:tgtEl>
                                          <p:spTgt spid="51338"/>
                                        </p:tgtEl>
                                        <p:attrNameLst>
                                          <p:attrName>ppt_y</p:attrName>
                                        </p:attrNameLst>
                                      </p:cBhvr>
                                      <p:tavLst>
                                        <p:tav tm="0">
                                          <p:val>
                                            <p:strVal val="ppt_y"/>
                                          </p:val>
                                        </p:tav>
                                        <p:tav tm="100000">
                                          <p:val>
                                            <p:strVal val="ppt_y"/>
                                          </p:val>
                                        </p:tav>
                                      </p:tavLst>
                                    </p:anim>
                                    <p:set>
                                      <p:cBhvr>
                                        <p:cTn id="8" dur="1" fill="hold">
                                          <p:stCondLst>
                                            <p:cond delay="499"/>
                                          </p:stCondLst>
                                        </p:cTn>
                                        <p:tgtEl>
                                          <p:spTgt spid="5133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61476"/>
                                        </p:tgtEl>
                                        <p:attrNameLst>
                                          <p:attrName>ppt_x</p:attrName>
                                        </p:attrNameLst>
                                      </p:cBhvr>
                                      <p:tavLst>
                                        <p:tav tm="0">
                                          <p:val>
                                            <p:strVal val="ppt_x"/>
                                          </p:val>
                                        </p:tav>
                                        <p:tav tm="100000">
                                          <p:val>
                                            <p:strVal val="0-ppt_w/2"/>
                                          </p:val>
                                        </p:tav>
                                      </p:tavLst>
                                    </p:anim>
                                    <p:anim calcmode="lin" valueType="num">
                                      <p:cBhvr additive="base">
                                        <p:cTn id="11" dur="500"/>
                                        <p:tgtEl>
                                          <p:spTgt spid="61476"/>
                                        </p:tgtEl>
                                        <p:attrNameLst>
                                          <p:attrName>ppt_y</p:attrName>
                                        </p:attrNameLst>
                                      </p:cBhvr>
                                      <p:tavLst>
                                        <p:tav tm="0">
                                          <p:val>
                                            <p:strVal val="ppt_y"/>
                                          </p:val>
                                        </p:tav>
                                        <p:tav tm="100000">
                                          <p:val>
                                            <p:strVal val="ppt_y"/>
                                          </p:val>
                                        </p:tav>
                                      </p:tavLst>
                                    </p:anim>
                                    <p:set>
                                      <p:cBhvr>
                                        <p:cTn id="12" dur="1" fill="hold">
                                          <p:stCondLst>
                                            <p:cond delay="499"/>
                                          </p:stCondLst>
                                        </p:cTn>
                                        <p:tgtEl>
                                          <p:spTgt spid="61476"/>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0-ppt_w/2"/>
                                          </p:val>
                                        </p:tav>
                                      </p:tavLst>
                                    </p:anim>
                                    <p:anim calcmode="lin" valueType="num">
                                      <p:cBhvr additive="base">
                                        <p:cTn id="15" dur="500"/>
                                        <p:tgtEl>
                                          <p:spTgt spid="3"/>
                                        </p:tgtEl>
                                        <p:attrNameLst>
                                          <p:attrName>ppt_y</p:attrName>
                                        </p:attrNameLst>
                                      </p:cBhvr>
                                      <p:tavLst>
                                        <p:tav tm="0">
                                          <p:val>
                                            <p:strVal val="ppt_y"/>
                                          </p:val>
                                        </p:tav>
                                        <p:tav tm="100000">
                                          <p:val>
                                            <p:strVal val="ppt_y"/>
                                          </p:val>
                                        </p:tav>
                                      </p:tavLst>
                                    </p:anim>
                                    <p:set>
                                      <p:cBhvr>
                                        <p:cTn id="16" dur="1" fill="hold">
                                          <p:stCondLst>
                                            <p:cond delay="499"/>
                                          </p:stCondLst>
                                        </p:cTn>
                                        <p:tgtEl>
                                          <p:spTgt spid="3"/>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0-ppt_w/2"/>
                                          </p:val>
                                        </p:tav>
                                      </p:tavLst>
                                    </p:anim>
                                    <p:anim calcmode="lin" valueType="num">
                                      <p:cBhvr additive="base">
                                        <p:cTn id="19" dur="500"/>
                                        <p:tgtEl>
                                          <p:spTgt spid="2"/>
                                        </p:tgtEl>
                                        <p:attrNameLst>
                                          <p:attrName>ppt_y</p:attrName>
                                        </p:attrNameLst>
                                      </p:cBhvr>
                                      <p:tavLst>
                                        <p:tav tm="0">
                                          <p:val>
                                            <p:strVal val="ppt_y"/>
                                          </p:val>
                                        </p:tav>
                                        <p:tav tm="100000">
                                          <p:val>
                                            <p:strVal val="ppt_y"/>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rgbClr val="FFFFFF"/>
                </a:solidFill>
              </a:rPr>
              <a:t>Iparbiztonság</a:t>
            </a:r>
          </a:p>
        </p:txBody>
      </p:sp>
      <p:sp>
        <p:nvSpPr>
          <p:cNvPr id="51202" name="Text Box 10"/>
          <p:cNvSpPr txBox="1">
            <a:spLocks noChangeArrowheads="1"/>
          </p:cNvSpPr>
          <p:nvPr/>
        </p:nvSpPr>
        <p:spPr bwMode="auto">
          <a:xfrm>
            <a:off x="593725" y="404813"/>
            <a:ext cx="7956550" cy="366712"/>
          </a:xfrm>
          <a:prstGeom prst="rect">
            <a:avLst/>
          </a:prstGeom>
          <a:noFill/>
          <a:ln w="9525">
            <a:noFill/>
            <a:miter lim="800000"/>
            <a:headEnd/>
            <a:tailEnd/>
          </a:ln>
        </p:spPr>
        <p:txBody>
          <a:bodyPr wrap="none">
            <a:spAutoFit/>
          </a:bodyPr>
          <a:lstStyle/>
          <a:p>
            <a:r>
              <a:rPr lang="hu-HU" b="1">
                <a:solidFill>
                  <a:srgbClr val="000000"/>
                </a:solidFill>
              </a:rPr>
              <a:t>KAT. IV. fejezetének hatálya alá tartozó üzemek térképes megjelenítése</a:t>
            </a:r>
            <a:r>
              <a:rPr lang="hu-HU">
                <a:solidFill>
                  <a:srgbClr val="000000"/>
                </a:solidFill>
              </a:rPr>
              <a:t> </a:t>
            </a:r>
          </a:p>
        </p:txBody>
      </p:sp>
      <p:pic>
        <p:nvPicPr>
          <p:cNvPr id="51203" name="Kép 1"/>
          <p:cNvPicPr>
            <a:picLocks noChangeAspect="1"/>
          </p:cNvPicPr>
          <p:nvPr/>
        </p:nvPicPr>
        <p:blipFill>
          <a:blip r:embed="rId2" cstate="print"/>
          <a:srcRect/>
          <a:stretch>
            <a:fillRect/>
          </a:stretch>
        </p:blipFill>
        <p:spPr bwMode="auto">
          <a:xfrm>
            <a:off x="250825" y="760413"/>
            <a:ext cx="8642350" cy="6116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rgbClr val="FFFFFF"/>
                </a:solidFill>
              </a:rPr>
              <a:t>Iparbiztonság</a:t>
            </a:r>
          </a:p>
        </p:txBody>
      </p:sp>
      <p:sp>
        <p:nvSpPr>
          <p:cNvPr id="56326" name="Rectangle 6"/>
          <p:cNvSpPr>
            <a:spLocks noChangeArrowheads="1"/>
          </p:cNvSpPr>
          <p:nvPr/>
        </p:nvSpPr>
        <p:spPr bwMode="auto">
          <a:xfrm>
            <a:off x="2051050" y="3152775"/>
            <a:ext cx="6794500" cy="549275"/>
          </a:xfrm>
          <a:prstGeom prst="rect">
            <a:avLst/>
          </a:prstGeom>
          <a:noFill/>
          <a:ln w="9525">
            <a:noFill/>
            <a:miter lim="800000"/>
            <a:headEnd/>
            <a:tailEnd/>
          </a:ln>
        </p:spPr>
        <p:txBody>
          <a:bodyPr anchor="ctr">
            <a:spAutoFit/>
          </a:bodyPr>
          <a:lstStyle/>
          <a:p>
            <a:pPr indent="449263">
              <a:tabLst>
                <a:tab pos="5581650" algn="l"/>
              </a:tabLst>
            </a:pPr>
            <a:r>
              <a:rPr lang="hu-HU" sz="1200" b="1">
                <a:solidFill>
                  <a:srgbClr val="000000"/>
                </a:solidFill>
                <a:cs typeface="Times New Roman" pitchFamily="18" charset="0"/>
              </a:rPr>
              <a:t>Ellenőrzésünk alá vont szállítóegységek veszélyes rakományainak tömege (kg-ban)</a:t>
            </a:r>
            <a:endParaRPr lang="hu-HU" sz="900">
              <a:solidFill>
                <a:srgbClr val="000000"/>
              </a:solidFill>
            </a:endParaRPr>
          </a:p>
          <a:p>
            <a:pPr indent="449263" eaLnBrk="0" hangingPunct="0">
              <a:tabLst>
                <a:tab pos="5581650" algn="l"/>
              </a:tabLst>
            </a:pPr>
            <a:endParaRPr lang="hu-HU">
              <a:solidFill>
                <a:srgbClr val="000000"/>
              </a:solidFill>
            </a:endParaRPr>
          </a:p>
        </p:txBody>
      </p:sp>
      <p:graphicFrame>
        <p:nvGraphicFramePr>
          <p:cNvPr id="56795" name="Group 475"/>
          <p:cNvGraphicFramePr>
            <a:graphicFrameLocks noGrp="1"/>
          </p:cNvGraphicFramePr>
          <p:nvPr/>
        </p:nvGraphicFramePr>
        <p:xfrm>
          <a:off x="2771775" y="3427413"/>
          <a:ext cx="5621338" cy="3303588"/>
        </p:xfrm>
        <a:graphic>
          <a:graphicData uri="http://schemas.openxmlformats.org/drawingml/2006/table">
            <a:tbl>
              <a:tblPr/>
              <a:tblGrid>
                <a:gridCol w="1766888"/>
                <a:gridCol w="1284287"/>
                <a:gridCol w="1285875"/>
                <a:gridCol w="1284288"/>
              </a:tblGrid>
              <a:tr h="865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200" b="0" i="0" u="none" strike="noStrike" cap="none" normalizeH="0" baseline="0" dirty="0" smtClean="0">
                          <a:ln>
                            <a:noFill/>
                          </a:ln>
                          <a:solidFill>
                            <a:schemeClr val="tx1"/>
                          </a:solidFill>
                          <a:effectLst/>
                          <a:latin typeface="Arial"/>
                          <a:cs typeface="Times New Roman" pitchFamily="18" charset="0"/>
                        </a:rPr>
                        <a:t> </a:t>
                      </a:r>
                      <a:r>
                        <a:rPr kumimoji="0" lang="hu-HU" sz="1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Sz</a:t>
                      </a:r>
                      <a:r>
                        <a:rPr kumimoji="0" lang="hu-HU" sz="1200" b="1" i="0" u="none" strike="noStrike" cap="none" normalizeH="0" baseline="0" dirty="0" smtClean="0">
                          <a:ln>
                            <a:noFill/>
                          </a:ln>
                          <a:solidFill>
                            <a:schemeClr val="tx1"/>
                          </a:solidFill>
                          <a:effectLst/>
                          <a:latin typeface="Arial"/>
                          <a:cs typeface="Times New Roman" pitchFamily="18" charset="0"/>
                        </a:rPr>
                        <a:t>á</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ll</a:t>
                      </a:r>
                      <a:r>
                        <a:rPr kumimoji="0" lang="hu-HU" sz="1200" b="1" i="0" u="none" strike="noStrike" cap="none" normalizeH="0" baseline="0" dirty="0" smtClean="0">
                          <a:ln>
                            <a:noFill/>
                          </a:ln>
                          <a:solidFill>
                            <a:schemeClr val="tx1"/>
                          </a:solidFill>
                          <a:effectLst/>
                          <a:latin typeface="Arial"/>
                          <a:cs typeface="Times New Roman" pitchFamily="18" charset="0"/>
                        </a:rPr>
                        <a:t>í</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tási</a:t>
                      </a:r>
                      <a:endParaRPr kumimoji="0" lang="hu-H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hu-HU" sz="1200" b="1" i="0" u="none" strike="noStrike" cap="none" normalizeH="0" baseline="0" dirty="0" smtClean="0">
                          <a:ln>
                            <a:noFill/>
                          </a:ln>
                          <a:solidFill>
                            <a:schemeClr val="tx1"/>
                          </a:solidFill>
                          <a:effectLst/>
                          <a:latin typeface="Arial"/>
                          <a:cs typeface="Times New Roman" pitchFamily="18" charset="0"/>
                        </a:rPr>
                        <a:t>á</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gazat</a:t>
                      </a:r>
                      <a:endParaRPr kumimoji="0" lang="hu-H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Vesz</a:t>
                      </a:r>
                      <a:r>
                        <a:rPr kumimoji="0" lang="hu-HU" sz="1200" b="1" i="0" u="none" strike="noStrike" cap="none" normalizeH="0" baseline="0" dirty="0" smtClean="0">
                          <a:ln>
                            <a:noFill/>
                          </a:ln>
                          <a:solidFill>
                            <a:schemeClr val="tx1"/>
                          </a:solidFill>
                          <a:effectLst/>
                          <a:latin typeface="Arial"/>
                          <a:cs typeface="Times New Roman" pitchFamily="18" charset="0"/>
                        </a:rPr>
                        <a:t>é</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lyes</a:t>
                      </a:r>
                      <a:endParaRPr kumimoji="0" lang="hu-H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200" b="1" i="0" u="none" strike="noStrike" cap="none" normalizeH="0" baseline="0" dirty="0" smtClean="0">
                          <a:ln>
                            <a:noFill/>
                          </a:ln>
                          <a:solidFill>
                            <a:schemeClr val="tx1"/>
                          </a:solidFill>
                          <a:effectLst/>
                          <a:latin typeface="Arial"/>
                          <a:cs typeface="Times New Roman" pitchFamily="18" charset="0"/>
                        </a:rPr>
                        <a:t>á</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ru oszt</a:t>
                      </a:r>
                      <a:r>
                        <a:rPr kumimoji="0" lang="hu-HU" sz="1200" b="1" i="0" u="none" strike="noStrike" cap="none" normalizeH="0" baseline="0" dirty="0" smtClean="0">
                          <a:ln>
                            <a:noFill/>
                          </a:ln>
                          <a:solidFill>
                            <a:schemeClr val="tx1"/>
                          </a:solidFill>
                          <a:effectLst/>
                          <a:latin typeface="Arial"/>
                          <a:cs typeface="Times New Roman" pitchFamily="18" charset="0"/>
                        </a:rPr>
                        <a:t>á</a:t>
                      </a: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ly</a:t>
                      </a:r>
                      <a:endParaRPr kumimoji="0" lang="hu-HU"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ADR</a:t>
                      </a:r>
                      <a:endParaRPr kumimoji="0" lang="hu-H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200" b="1" i="0" u="none" strike="noStrike" cap="none" normalizeH="0" baseline="0" smtClean="0">
                          <a:ln>
                            <a:noFill/>
                          </a:ln>
                          <a:solidFill>
                            <a:schemeClr val="tx1"/>
                          </a:solidFill>
                          <a:effectLst/>
                          <a:latin typeface="Times New Roman" pitchFamily="18" charset="0"/>
                          <a:cs typeface="Times New Roman" pitchFamily="18" charset="0"/>
                        </a:rPr>
                        <a:t>RID</a:t>
                      </a:r>
                      <a:endParaRPr kumimoji="0" lang="hu-HU" sz="1000" b="0" i="0" u="none" strike="noStrike" cap="none" normalizeH="0" baseline="0" smtClean="0">
                        <a:ln>
                          <a:noFill/>
                        </a:ln>
                        <a:solidFill>
                          <a:schemeClr val="tx1"/>
                        </a:solidFill>
                        <a:effectLst/>
                        <a:latin typeface="Times New Roman" pitchFamily="18" charset="0"/>
                        <a:cs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200" b="1" i="0" u="none" strike="noStrike" cap="none" normalizeH="0" baseline="0" dirty="0" smtClean="0">
                          <a:ln>
                            <a:noFill/>
                          </a:ln>
                          <a:solidFill>
                            <a:schemeClr val="tx1"/>
                          </a:solidFill>
                          <a:effectLst/>
                          <a:latin typeface="Times New Roman" pitchFamily="18" charset="0"/>
                          <a:cs typeface="Times New Roman" pitchFamily="18" charset="0"/>
                        </a:rPr>
                        <a:t>ADN</a:t>
                      </a:r>
                      <a:endParaRPr kumimoji="0" lang="hu-H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70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400" dirty="0" smtClean="0">
                          <a:effectLst/>
                          <a:latin typeface="Times New Roman" panose="02020603050405020304" pitchFamily="18" charset="0"/>
                          <a:ea typeface="Times New Roman" panose="02020603050405020304" pitchFamily="18" charset="0"/>
                        </a:rPr>
                        <a:t>102.445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b="1" dirty="0">
                          <a:solidFill>
                            <a:srgbClr val="FF0000"/>
                          </a:solidFill>
                          <a:effectLst/>
                          <a:latin typeface="Times New Roman" panose="02020603050405020304" pitchFamily="18" charset="0"/>
                          <a:ea typeface="Times New Roman" panose="02020603050405020304" pitchFamily="18" charset="0"/>
                        </a:rPr>
                        <a:t>8.399.016</a:t>
                      </a:r>
                      <a:endParaRPr lang="hu-HU" sz="1400" dirty="0">
                        <a:solidFill>
                          <a:srgbClr val="FF0000"/>
                        </a:solidFill>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b="1">
                          <a:effectLst/>
                          <a:latin typeface="Times New Roman" panose="02020603050405020304" pitchFamily="18" charset="0"/>
                          <a:ea typeface="Times New Roman" panose="02020603050405020304" pitchFamily="18" charset="0"/>
                        </a:rPr>
                        <a:t>-</a:t>
                      </a:r>
                      <a:endParaRPr lang="hu-HU" sz="14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b="1" dirty="0">
                          <a:solidFill>
                            <a:srgbClr val="FF0000"/>
                          </a:solidFill>
                          <a:effectLst/>
                          <a:latin typeface="Times New Roman" panose="02020603050405020304" pitchFamily="18" charset="0"/>
                          <a:ea typeface="Times New Roman" panose="02020603050405020304" pitchFamily="18" charset="0"/>
                        </a:rPr>
                        <a:t>227.929</a:t>
                      </a:r>
                      <a:endParaRPr lang="hu-HU" sz="1400" dirty="0">
                        <a:solidFill>
                          <a:srgbClr val="FF0000"/>
                        </a:solidFill>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4.035.295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b="1" dirty="0">
                          <a:solidFill>
                            <a:srgbClr val="FF0000"/>
                          </a:solidFill>
                          <a:effectLst/>
                          <a:latin typeface="Times New Roman" panose="02020603050405020304" pitchFamily="18" charset="0"/>
                          <a:ea typeface="Times New Roman" panose="02020603050405020304" pitchFamily="18" charset="0"/>
                        </a:rPr>
                        <a:t>3.696.794</a:t>
                      </a:r>
                      <a:endParaRPr lang="hu-HU" sz="1400" dirty="0">
                        <a:solidFill>
                          <a:srgbClr val="FF0000"/>
                        </a:solidFill>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4.3</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54.743</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5.2</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880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6.1</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66.040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51.500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1" i="0" u="none" strike="noStrike" kern="1200" cap="none" normalizeH="0" baseline="0" dirty="0" smtClean="0">
                          <a:ln>
                            <a:noFill/>
                          </a:ln>
                          <a:solidFill>
                            <a:schemeClr val="tx1"/>
                          </a:solidFill>
                          <a:effectLst/>
                          <a:latin typeface="Times New Roman" pitchFamily="18" charset="0"/>
                          <a:ea typeface="+mn-ea"/>
                          <a:cs typeface="Times New Roman" pitchFamily="18" charset="0"/>
                        </a:rPr>
                        <a:t>6.2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3.320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45.010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3.187.910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hu-HU" sz="14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42.651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a:effectLst/>
                          <a:latin typeface="Times New Roman" panose="02020603050405020304" pitchFamily="18" charset="0"/>
                          <a:ea typeface="Times New Roman" panose="02020603050405020304" pitchFamily="18" charset="0"/>
                        </a:rPr>
                        <a:t>375.398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hu-HU" sz="1400" dirty="0">
                          <a:effectLst/>
                          <a:latin typeface="Times New Roman" panose="02020603050405020304" pitchFamily="18" charset="0"/>
                          <a:ea typeface="Times New Roman" panose="02020603050405020304" pitchFamily="18" charset="0"/>
                        </a:rPr>
                        <a: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5" name="Egyenes összekötő 14"/>
          <p:cNvCxnSpPr/>
          <p:nvPr/>
        </p:nvCxnSpPr>
        <p:spPr>
          <a:xfrm flipH="1" flipV="1">
            <a:off x="2771775" y="3427413"/>
            <a:ext cx="1728788" cy="863600"/>
          </a:xfrm>
          <a:prstGeom prst="line">
            <a:avLst/>
          </a:prstGeom>
        </p:spPr>
        <p:style>
          <a:lnRef idx="1">
            <a:schemeClr val="dk1"/>
          </a:lnRef>
          <a:fillRef idx="0">
            <a:schemeClr val="dk1"/>
          </a:fillRef>
          <a:effectRef idx="0">
            <a:schemeClr val="dk1"/>
          </a:effectRef>
          <a:fontRef idx="minor">
            <a:schemeClr val="tx1"/>
          </a:fontRef>
        </p:style>
      </p:cxnSp>
      <p:pic>
        <p:nvPicPr>
          <p:cNvPr id="52280" name="Picture 3"/>
          <p:cNvPicPr>
            <a:picLocks noChangeAspect="1" noChangeArrowheads="1"/>
          </p:cNvPicPr>
          <p:nvPr/>
        </p:nvPicPr>
        <p:blipFill>
          <a:blip r:embed="rId2" cstate="print"/>
          <a:srcRect/>
          <a:stretch>
            <a:fillRect/>
          </a:stretch>
        </p:blipFill>
        <p:spPr bwMode="auto">
          <a:xfrm>
            <a:off x="323850" y="409575"/>
            <a:ext cx="5762625" cy="27432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1+#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6795"/>
                                        </p:tgtEl>
                                        <p:attrNameLst>
                                          <p:attrName>style.visibility</p:attrName>
                                        </p:attrNameLst>
                                      </p:cBhvr>
                                      <p:to>
                                        <p:strVal val="visible"/>
                                      </p:to>
                                    </p:set>
                                    <p:anim calcmode="lin" valueType="num">
                                      <p:cBhvr additive="base">
                                        <p:cTn id="11" dur="500" fill="hold"/>
                                        <p:tgtEl>
                                          <p:spTgt spid="56795"/>
                                        </p:tgtEl>
                                        <p:attrNameLst>
                                          <p:attrName>ppt_x</p:attrName>
                                        </p:attrNameLst>
                                      </p:cBhvr>
                                      <p:tavLst>
                                        <p:tav tm="0">
                                          <p:val>
                                            <p:strVal val="1+#ppt_w/2"/>
                                          </p:val>
                                        </p:tav>
                                        <p:tav tm="100000">
                                          <p:val>
                                            <p:strVal val="#ppt_x"/>
                                          </p:val>
                                        </p:tav>
                                      </p:tavLst>
                                    </p:anim>
                                    <p:anim calcmode="lin" valueType="num">
                                      <p:cBhvr additive="base">
                                        <p:cTn id="12" dur="500" fill="hold"/>
                                        <p:tgtEl>
                                          <p:spTgt spid="5679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rgbClr val="FFFFFF"/>
                </a:solidFill>
              </a:rPr>
              <a:t>Iparbiztonság</a:t>
            </a:r>
          </a:p>
        </p:txBody>
      </p:sp>
      <p:pic>
        <p:nvPicPr>
          <p:cNvPr id="53250" name="Picture 2"/>
          <p:cNvPicPr>
            <a:picLocks noChangeAspect="1" noChangeArrowheads="1"/>
          </p:cNvPicPr>
          <p:nvPr/>
        </p:nvPicPr>
        <p:blipFill>
          <a:blip r:embed="rId2" cstate="print"/>
          <a:srcRect/>
          <a:stretch>
            <a:fillRect/>
          </a:stretch>
        </p:blipFill>
        <p:spPr bwMode="auto">
          <a:xfrm>
            <a:off x="38100" y="692150"/>
            <a:ext cx="8972550" cy="59769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subTitle" idx="4294967295"/>
          </p:nvPr>
        </p:nvSpPr>
        <p:spPr>
          <a:xfrm>
            <a:off x="1042988" y="3860800"/>
            <a:ext cx="7632700" cy="1843088"/>
          </a:xfrm>
        </p:spPr>
        <p:txBody>
          <a:bodyPr anchor="ctr"/>
          <a:lstStyle/>
          <a:p>
            <a:pPr marL="0" indent="0" algn="ctr" eaLnBrk="1" hangingPunct="1">
              <a:buFont typeface="Wingdings" pitchFamily="2" charset="2"/>
              <a:buNone/>
              <a:defRPr/>
            </a:pPr>
            <a:r>
              <a:rPr lang="hu-HU" sz="3200" b="1" smtClean="0">
                <a:solidFill>
                  <a:srgbClr val="FF0000"/>
                </a:solidFill>
                <a:effectLst>
                  <a:outerShdw blurRad="38100" dist="38100" dir="2700000" algn="tl">
                    <a:srgbClr val="000000"/>
                  </a:outerShdw>
                </a:effectLst>
              </a:rPr>
              <a:t>HATÓSÁGI  TEVÉKENYSÉG</a:t>
            </a:r>
          </a:p>
          <a:p>
            <a:pPr marL="0" indent="0" algn="ctr" eaLnBrk="1" hangingPunct="1">
              <a:buFont typeface="Wingdings" pitchFamily="2" charset="2"/>
              <a:buNone/>
              <a:defRPr/>
            </a:pPr>
            <a:r>
              <a:rPr lang="hu-HU" sz="3200" b="1" smtClean="0">
                <a:solidFill>
                  <a:srgbClr val="FF0000"/>
                </a:solidFill>
                <a:effectLst>
                  <a:outerShdw blurRad="38100" dist="38100" dir="2700000" algn="tl">
                    <a:srgbClr val="000000"/>
                  </a:outerShdw>
                </a:effectLst>
              </a:rPr>
              <a:t>2016.</a:t>
            </a:r>
            <a:endParaRPr lang="hu-HU" sz="3200" b="1" smtClean="0">
              <a:solidFill>
                <a:srgbClr val="FF0000"/>
              </a:solidFill>
              <a:effectLst>
                <a:outerShdw blurRad="38100" dist="38100" dir="2700000" algn="tl">
                  <a:srgbClr val="000000"/>
                </a:outerShdw>
              </a:effectLst>
              <a:cs typeface="Times New Roman" pitchFamily="18" charset="0"/>
            </a:endParaRPr>
          </a:p>
        </p:txBody>
      </p:sp>
      <p:pic>
        <p:nvPicPr>
          <p:cNvPr id="54274" name="Kép 1"/>
          <p:cNvPicPr>
            <a:picLocks noChangeAspect="1" noChangeArrowheads="1"/>
          </p:cNvPicPr>
          <p:nvPr/>
        </p:nvPicPr>
        <p:blipFill>
          <a:blip r:embed="rId2" cstate="print">
            <a:clrChange>
              <a:clrFrom>
                <a:srgbClr val="FFFFFF"/>
              </a:clrFrom>
              <a:clrTo>
                <a:srgbClr val="FFFFFF">
                  <a:alpha val="0"/>
                </a:srgbClr>
              </a:clrTo>
            </a:clrChange>
          </a:blip>
          <a:srcRect l="1563" t="1685" r="1563" b="7802"/>
          <a:stretch>
            <a:fillRect/>
          </a:stretch>
        </p:blipFill>
        <p:spPr bwMode="auto">
          <a:xfrm>
            <a:off x="6443663" y="981075"/>
            <a:ext cx="2419350" cy="2341563"/>
          </a:xfrm>
          <a:prstGeom prst="rect">
            <a:avLst/>
          </a:prstGeom>
          <a:noFill/>
          <a:ln w="9525">
            <a:noFill/>
            <a:miter lim="800000"/>
            <a:headEnd/>
            <a:tailEnd/>
          </a:ln>
        </p:spPr>
      </p:pic>
      <p:sp>
        <p:nvSpPr>
          <p:cNvPr id="27653" name="Text Box 5"/>
          <p:cNvSpPr txBox="1">
            <a:spLocks noChangeArrowheads="1"/>
          </p:cNvSpPr>
          <p:nvPr/>
        </p:nvSpPr>
        <p:spPr bwMode="auto">
          <a:xfrm>
            <a:off x="4967288" y="5962650"/>
            <a:ext cx="4068762" cy="779463"/>
          </a:xfrm>
          <a:prstGeom prst="rect">
            <a:avLst/>
          </a:prstGeom>
          <a:noFill/>
          <a:ln w="9525">
            <a:noFill/>
            <a:miter lim="800000"/>
            <a:headEnd/>
            <a:tailEnd/>
          </a:ln>
          <a:effectLst/>
        </p:spPr>
        <p:txBody>
          <a:bodyPr>
            <a:spAutoFit/>
          </a:bodyPr>
          <a:lstStyle/>
          <a:p>
            <a:pPr>
              <a:spcBef>
                <a:spcPct val="50000"/>
              </a:spcBef>
              <a:defRPr/>
            </a:pPr>
            <a:r>
              <a:rPr lang="hu-HU">
                <a:solidFill>
                  <a:schemeClr val="accent1"/>
                </a:solidFill>
                <a:effectLst>
                  <a:outerShdw blurRad="38100" dist="38100" dir="2700000" algn="tl">
                    <a:srgbClr val="000000"/>
                  </a:outerShdw>
                </a:effectLst>
              </a:rPr>
              <a:t>Előadó: Wicker Balázs c. tű. százados</a:t>
            </a:r>
          </a:p>
          <a:p>
            <a:pPr>
              <a:spcBef>
                <a:spcPct val="50000"/>
              </a:spcBef>
              <a:defRPr/>
            </a:pPr>
            <a:r>
              <a:rPr lang="hu-HU">
                <a:solidFill>
                  <a:schemeClr val="accent1"/>
                </a:solidFill>
                <a:effectLst>
                  <a:outerShdw blurRad="38100" dist="38100" dir="2700000" algn="tl">
                    <a:srgbClr val="000000"/>
                  </a:outerShdw>
                </a:effectLst>
              </a:rPr>
              <a:t>                 mb. hatósági osztályvezető</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2"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Hatósági  tevékenység</a:t>
            </a:r>
          </a:p>
        </p:txBody>
      </p:sp>
      <p:sp>
        <p:nvSpPr>
          <p:cNvPr id="45073" name="Rectangle 6"/>
          <p:cNvSpPr>
            <a:spLocks noChangeArrowheads="1"/>
          </p:cNvSpPr>
          <p:nvPr/>
        </p:nvSpPr>
        <p:spPr bwMode="auto">
          <a:xfrm>
            <a:off x="3635375" y="1773238"/>
            <a:ext cx="2881313" cy="396875"/>
          </a:xfrm>
          <a:prstGeom prst="rect">
            <a:avLst/>
          </a:prstGeom>
          <a:noFill/>
          <a:ln w="9525">
            <a:noFill/>
            <a:miter lim="800000"/>
            <a:headEnd/>
            <a:tailEnd/>
          </a:ln>
        </p:spPr>
        <p:txBody>
          <a:bodyPr>
            <a:spAutoFit/>
          </a:bodyPr>
          <a:lstStyle/>
          <a:p>
            <a:endParaRPr lang="hu-HU" sz="2000" b="1">
              <a:solidFill>
                <a:schemeClr val="bg1"/>
              </a:solidFill>
            </a:endParaRPr>
          </a:p>
        </p:txBody>
      </p:sp>
      <p:sp>
        <p:nvSpPr>
          <p:cNvPr id="6147" name="Text Box 15"/>
          <p:cNvSpPr txBox="1">
            <a:spLocks noChangeArrowheads="1"/>
          </p:cNvSpPr>
          <p:nvPr/>
        </p:nvSpPr>
        <p:spPr bwMode="auto">
          <a:xfrm>
            <a:off x="12700" y="633413"/>
            <a:ext cx="9144000" cy="1200329"/>
          </a:xfrm>
          <a:prstGeom prst="rect">
            <a:avLst/>
          </a:prstGeom>
          <a:solidFill>
            <a:srgbClr val="FF0000"/>
          </a:solidFill>
          <a:ln w="9525">
            <a:solidFill>
              <a:srgbClr val="FF0000"/>
            </a:solidFill>
            <a:miter lim="800000"/>
            <a:headEnd/>
            <a:tailEnd/>
          </a:ln>
          <a:effectLst>
            <a:softEdge rad="63500"/>
          </a:effectLst>
        </p:spPr>
        <p:txBody>
          <a:bodyPr>
            <a:spAutoFit/>
          </a:bodyPr>
          <a:lstStyle/>
          <a:p>
            <a:pPr>
              <a:defRPr/>
            </a:pPr>
            <a:endParaRPr lang="hu-HU" sz="2000" b="1">
              <a:solidFill>
                <a:schemeClr val="bg1"/>
              </a:solidFill>
            </a:endParaRPr>
          </a:p>
          <a:p>
            <a:pPr algn="ctr">
              <a:defRPr/>
            </a:pPr>
            <a:r>
              <a:rPr lang="hu-HU" sz="3200" b="1">
                <a:solidFill>
                  <a:schemeClr val="bg1"/>
                </a:solidFill>
              </a:rPr>
              <a:t>BEVEZETŐ</a:t>
            </a:r>
          </a:p>
          <a:p>
            <a:pPr algn="ctr">
              <a:defRPr/>
            </a:pPr>
            <a:endParaRPr lang="hu-HU" sz="2000" b="1">
              <a:solidFill>
                <a:schemeClr val="bg1"/>
              </a:solidFill>
            </a:endParaRPr>
          </a:p>
        </p:txBody>
      </p:sp>
      <p:sp>
        <p:nvSpPr>
          <p:cNvPr id="8" name="Téglalap 7"/>
          <p:cNvSpPr/>
          <p:nvPr/>
        </p:nvSpPr>
        <p:spPr>
          <a:xfrm>
            <a:off x="239473" y="2009063"/>
            <a:ext cx="3908229" cy="2017988"/>
          </a:xfrm>
          <a:prstGeom prst="rect">
            <a:avLst/>
          </a:prstGeom>
          <a:solidFill>
            <a:srgbClr val="FFFF00"/>
          </a:solidFill>
          <a:effectLst>
            <a:glow rad="228600">
              <a:schemeClr val="accent2">
                <a:satMod val="175000"/>
                <a:alpha val="40000"/>
              </a:schemeClr>
            </a:glow>
          </a:effectLst>
        </p:spPr>
        <p:txBody>
          <a:bodyPr>
            <a:spAutoFit/>
          </a:bodyPr>
          <a:lstStyle/>
          <a:p>
            <a:pPr>
              <a:defRPr/>
            </a:pPr>
            <a:r>
              <a:rPr lang="hu-HU" b="1" u="sng">
                <a:effectLst>
                  <a:outerShdw blurRad="38100" dist="38100" dir="2700000" algn="tl">
                    <a:srgbClr val="C0C0C0"/>
                  </a:outerShdw>
                </a:effectLst>
              </a:rPr>
              <a:t>Létszámhelyzet</a:t>
            </a:r>
          </a:p>
          <a:p>
            <a:pPr>
              <a:defRPr/>
            </a:pPr>
            <a:r>
              <a:rPr lang="hu-HU" b="1"/>
              <a:t>    </a:t>
            </a:r>
            <a:r>
              <a:rPr lang="hu-HU" sz="1600" b="1" i="1">
                <a:effectLst>
                  <a:outerShdw blurRad="38100" dist="38100" dir="2700000" algn="tl">
                    <a:srgbClr val="C0C0C0"/>
                  </a:outerShdw>
                </a:effectLst>
              </a:rPr>
              <a:t>- 2016. július 1-től új osztályvezető,</a:t>
            </a:r>
          </a:p>
          <a:p>
            <a:pPr>
              <a:defRPr/>
            </a:pPr>
            <a:r>
              <a:rPr lang="hu-HU" sz="1600" b="1" i="1">
                <a:effectLst>
                  <a:outerShdw blurRad="38100" dist="38100" dir="2700000" algn="tl">
                    <a:srgbClr val="C0C0C0"/>
                  </a:outerShdw>
                </a:effectLst>
              </a:rPr>
              <a:t>    - 1 fő újonnan felszerelt,</a:t>
            </a:r>
          </a:p>
          <a:p>
            <a:pPr>
              <a:defRPr/>
            </a:pPr>
            <a:r>
              <a:rPr lang="hu-HU" sz="1600" b="1" i="1">
                <a:effectLst>
                  <a:outerShdw blurRad="38100" dist="38100" dir="2700000" algn="tl">
                    <a:srgbClr val="C0C0C0"/>
                  </a:outerShdw>
                </a:effectLst>
              </a:rPr>
              <a:t>    - 1 fő áthelyezve Baja KVK-ra</a:t>
            </a:r>
          </a:p>
          <a:p>
            <a:pPr>
              <a:defRPr/>
            </a:pPr>
            <a:endParaRPr lang="hu-HU" sz="1600" b="1" i="1">
              <a:effectLst>
                <a:outerShdw blurRad="38100" dist="38100" dir="2700000" algn="tl">
                  <a:srgbClr val="C0C0C0"/>
                </a:outerShdw>
              </a:effectLst>
            </a:endParaRPr>
          </a:p>
          <a:p>
            <a:pPr>
              <a:defRPr/>
            </a:pPr>
            <a:r>
              <a:rPr lang="hu-HU" sz="1600" b="1" i="1">
                <a:effectLst>
                  <a:outerShdw blurRad="38100" dist="38100" dir="2700000" algn="tl">
                    <a:srgbClr val="C0C0C0"/>
                  </a:outerShdw>
                </a:effectLst>
              </a:rPr>
              <a:t>    Összesen 7 fő  (2017-től 8 fő)</a:t>
            </a:r>
            <a:r>
              <a:rPr lang="hu-HU" b="1" i="1"/>
              <a:t> </a:t>
            </a:r>
          </a:p>
          <a:p>
            <a:pPr>
              <a:defRPr/>
            </a:pPr>
            <a:endParaRPr lang="hu-HU" b="1" i="1"/>
          </a:p>
          <a:p>
            <a:pPr>
              <a:defRPr/>
            </a:pPr>
            <a:endParaRPr lang="hu-HU" b="1"/>
          </a:p>
        </p:txBody>
      </p:sp>
      <p:pic>
        <p:nvPicPr>
          <p:cNvPr id="58395" name="Picture 13" descr="Névtelen"/>
          <p:cNvPicPr>
            <a:picLocks noChangeAspect="1" noChangeArrowheads="1"/>
          </p:cNvPicPr>
          <p:nvPr/>
        </p:nvPicPr>
        <p:blipFill>
          <a:blip r:embed="rId3" cstate="print"/>
          <a:srcRect/>
          <a:stretch>
            <a:fillRect/>
          </a:stretch>
        </p:blipFill>
        <p:spPr bwMode="auto">
          <a:xfrm>
            <a:off x="684213" y="3933825"/>
            <a:ext cx="3167062" cy="2897188"/>
          </a:xfrm>
          <a:prstGeom prst="rect">
            <a:avLst/>
          </a:prstGeom>
          <a:noFill/>
          <a:ln w="9525">
            <a:noFill/>
            <a:miter lim="800000"/>
            <a:headEnd/>
            <a:tailEnd/>
          </a:ln>
        </p:spPr>
      </p:pic>
      <p:sp>
        <p:nvSpPr>
          <p:cNvPr id="2" name="Téglalap 7"/>
          <p:cNvSpPr/>
          <p:nvPr/>
        </p:nvSpPr>
        <p:spPr>
          <a:xfrm>
            <a:off x="4590810" y="2012965"/>
            <a:ext cx="3908230" cy="1565586"/>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b="1" u="sng">
                <a:effectLst>
                  <a:outerShdw blurRad="38100" dist="38100" dir="2700000" algn="tl">
                    <a:srgbClr val="C0C0C0"/>
                  </a:outerShdw>
                </a:effectLst>
              </a:rPr>
              <a:t>Összes ügyiratszám </a:t>
            </a:r>
          </a:p>
          <a:p>
            <a:pPr algn="ctr">
              <a:defRPr/>
            </a:pPr>
            <a:r>
              <a:rPr lang="hu-HU" b="1" i="1">
                <a:effectLst>
                  <a:outerShdw blurRad="38100" dist="38100" dir="2700000" algn="tl">
                    <a:srgbClr val="C0C0C0"/>
                  </a:outerShdw>
                </a:effectLst>
              </a:rPr>
              <a:t>(2016 - hatósági osztály)</a:t>
            </a:r>
          </a:p>
          <a:p>
            <a:pPr algn="ctr">
              <a:defRPr/>
            </a:pPr>
            <a:r>
              <a:rPr lang="hu-HU" sz="1600" b="1" i="1">
                <a:solidFill>
                  <a:srgbClr val="0033CC"/>
                </a:solidFill>
                <a:effectLst>
                  <a:outerShdw blurRad="38100" dist="38100" dir="2700000" algn="tl">
                    <a:srgbClr val="C0C0C0"/>
                  </a:outerShdw>
                </a:effectLst>
              </a:rPr>
              <a:t>főszám: 2521</a:t>
            </a:r>
          </a:p>
          <a:p>
            <a:pPr algn="ctr">
              <a:defRPr/>
            </a:pPr>
            <a:r>
              <a:rPr lang="hu-HU" sz="1600" b="1" i="1">
                <a:solidFill>
                  <a:srgbClr val="0033CC"/>
                </a:solidFill>
                <a:effectLst>
                  <a:outerShdw blurRad="38100" dist="38100" dir="2700000" algn="tl">
                    <a:srgbClr val="C0C0C0"/>
                  </a:outerShdw>
                </a:effectLst>
              </a:rPr>
              <a:t>alszám: 8799</a:t>
            </a:r>
            <a:r>
              <a:rPr lang="hu-HU" b="1" i="1">
                <a:effectLst>
                  <a:outerShdw blurRad="38100" dist="38100" dir="2700000" algn="tl">
                    <a:srgbClr val="C0C0C0"/>
                  </a:outerShdw>
                </a:effectLst>
              </a:rPr>
              <a:t> </a:t>
            </a:r>
          </a:p>
          <a:p>
            <a:pPr>
              <a:defRPr/>
            </a:pPr>
            <a:endParaRPr lang="hu-HU" b="1" i="1">
              <a:effectLst>
                <a:outerShdw blurRad="38100" dist="38100" dir="2700000" algn="tl">
                  <a:srgbClr val="C0C0C0"/>
                </a:outerShdw>
              </a:effectLst>
            </a:endParaRPr>
          </a:p>
          <a:p>
            <a:pPr>
              <a:defRPr/>
            </a:pPr>
            <a:endParaRPr lang="hu-HU" b="1"/>
          </a:p>
        </p:txBody>
      </p:sp>
      <p:sp>
        <p:nvSpPr>
          <p:cNvPr id="45084" name="Rectangle 19"/>
          <p:cNvSpPr>
            <a:spLocks noChangeArrowheads="1"/>
          </p:cNvSpPr>
          <p:nvPr/>
        </p:nvSpPr>
        <p:spPr bwMode="auto">
          <a:xfrm>
            <a:off x="0" y="2276475"/>
            <a:ext cx="9144000" cy="0"/>
          </a:xfrm>
          <a:prstGeom prst="rect">
            <a:avLst/>
          </a:prstGeom>
          <a:noFill/>
          <a:ln w="9525">
            <a:noFill/>
            <a:miter lim="800000"/>
            <a:headEnd/>
            <a:tailEnd/>
          </a:ln>
        </p:spPr>
        <p:txBody>
          <a:bodyPr wrap="none" anchor="ctr">
            <a:spAutoFit/>
          </a:bodyPr>
          <a:lstStyle/>
          <a:p>
            <a:endParaRPr lang="hu-HU"/>
          </a:p>
        </p:txBody>
      </p:sp>
      <p:graphicFrame>
        <p:nvGraphicFramePr>
          <p:cNvPr id="58386" name="Object 15"/>
          <p:cNvGraphicFramePr>
            <a:graphicFrameLocks noChangeAspect="1"/>
          </p:cNvGraphicFramePr>
          <p:nvPr/>
        </p:nvGraphicFramePr>
        <p:xfrm>
          <a:off x="3995738" y="3860800"/>
          <a:ext cx="4821237" cy="2393950"/>
        </p:xfrm>
        <a:graphic>
          <a:graphicData uri="http://schemas.openxmlformats.org/presentationml/2006/ole">
            <p:oleObj spid="_x0000_s45071" name="Diagram" r:id="rId4" imgW="4800532" imgH="2381130" progId="MSGraph.Char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395"/>
                                        </p:tgtEl>
                                        <p:attrNameLst>
                                          <p:attrName>style.visibility</p:attrName>
                                        </p:attrNameLst>
                                      </p:cBhvr>
                                      <p:to>
                                        <p:strVal val="visible"/>
                                      </p:to>
                                    </p:set>
                                    <p:anim calcmode="lin" valueType="num">
                                      <p:cBhvr additive="base">
                                        <p:cTn id="19" dur="500" fill="hold"/>
                                        <p:tgtEl>
                                          <p:spTgt spid="58395"/>
                                        </p:tgtEl>
                                        <p:attrNameLst>
                                          <p:attrName>ppt_x</p:attrName>
                                        </p:attrNameLst>
                                      </p:cBhvr>
                                      <p:tavLst>
                                        <p:tav tm="0">
                                          <p:val>
                                            <p:strVal val="#ppt_x"/>
                                          </p:val>
                                        </p:tav>
                                        <p:tav tm="100000">
                                          <p:val>
                                            <p:strVal val="#ppt_x"/>
                                          </p:val>
                                        </p:tav>
                                      </p:tavLst>
                                    </p:anim>
                                    <p:anim calcmode="lin" valueType="num">
                                      <p:cBhvr additive="base">
                                        <p:cTn id="20" dur="500" fill="hold"/>
                                        <p:tgtEl>
                                          <p:spTgt spid="583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386"/>
                                        </p:tgtEl>
                                        <p:attrNameLst>
                                          <p:attrName>style.visibility</p:attrName>
                                        </p:attrNameLst>
                                      </p:cBhvr>
                                      <p:to>
                                        <p:strVal val="visible"/>
                                      </p:to>
                                    </p:set>
                                    <p:anim calcmode="lin" valueType="num">
                                      <p:cBhvr additive="base">
                                        <p:cTn id="25" dur="500" fill="hold"/>
                                        <p:tgtEl>
                                          <p:spTgt spid="58386"/>
                                        </p:tgtEl>
                                        <p:attrNameLst>
                                          <p:attrName>ppt_x</p:attrName>
                                        </p:attrNameLst>
                                      </p:cBhvr>
                                      <p:tavLst>
                                        <p:tav tm="0">
                                          <p:val>
                                            <p:strVal val="#ppt_x"/>
                                          </p:val>
                                        </p:tav>
                                        <p:tav tm="100000">
                                          <p:val>
                                            <p:strVal val="#ppt_x"/>
                                          </p:val>
                                        </p:tav>
                                      </p:tavLst>
                                    </p:anim>
                                    <p:anim calcmode="lin" valueType="num">
                                      <p:cBhvr additive="base">
                                        <p:cTn id="26" dur="500" fill="hold"/>
                                        <p:tgtEl>
                                          <p:spTgt spid="58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83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83" name="Picture 123" descr="IMG_3907"/>
          <p:cNvPicPr>
            <a:picLocks noChangeAspect="1" noChangeArrowheads="1"/>
          </p:cNvPicPr>
          <p:nvPr/>
        </p:nvPicPr>
        <p:blipFill>
          <a:blip r:embed="rId3" cstate="print"/>
          <a:srcRect/>
          <a:stretch>
            <a:fillRect/>
          </a:stretch>
        </p:blipFill>
        <p:spPr bwMode="auto">
          <a:xfrm>
            <a:off x="4572000" y="3617913"/>
            <a:ext cx="4319588" cy="3240087"/>
          </a:xfrm>
          <a:prstGeom prst="rect">
            <a:avLst/>
          </a:prstGeom>
          <a:noFill/>
          <a:ln w="9525">
            <a:noFill/>
            <a:miter lim="800000"/>
            <a:headEnd/>
            <a:tailEnd/>
          </a:ln>
        </p:spPr>
      </p:pic>
      <p:pic>
        <p:nvPicPr>
          <p:cNvPr id="38984" name="Picture 175" descr="IMG_3717"/>
          <p:cNvPicPr>
            <a:picLocks noChangeAspect="1" noChangeArrowheads="1"/>
          </p:cNvPicPr>
          <p:nvPr/>
        </p:nvPicPr>
        <p:blipFill>
          <a:blip r:embed="rId4" cstate="print"/>
          <a:srcRect/>
          <a:stretch>
            <a:fillRect/>
          </a:stretch>
        </p:blipFill>
        <p:spPr bwMode="auto">
          <a:xfrm>
            <a:off x="4643438" y="476250"/>
            <a:ext cx="4194175" cy="3146425"/>
          </a:xfrm>
          <a:prstGeom prst="rect">
            <a:avLst/>
          </a:prstGeom>
          <a:noFill/>
          <a:ln w="9525">
            <a:noFill/>
            <a:miter lim="800000"/>
            <a:headEnd/>
            <a:tailEnd/>
          </a:ln>
        </p:spPr>
      </p:pic>
      <p:sp>
        <p:nvSpPr>
          <p:cNvPr id="46133"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Szakhatósági tevékenység</a:t>
            </a:r>
          </a:p>
        </p:txBody>
      </p:sp>
      <p:graphicFrame>
        <p:nvGraphicFramePr>
          <p:cNvPr id="46184" name="Group 104"/>
          <p:cNvGraphicFramePr>
            <a:graphicFrameLocks noGrp="1"/>
          </p:cNvGraphicFramePr>
          <p:nvPr/>
        </p:nvGraphicFramePr>
        <p:xfrm>
          <a:off x="107950" y="476250"/>
          <a:ext cx="4032250" cy="3797300"/>
        </p:xfrm>
        <a:graphic>
          <a:graphicData uri="http://schemas.openxmlformats.org/drawingml/2006/table">
            <a:tbl>
              <a:tblPr/>
              <a:tblGrid>
                <a:gridCol w="1295400"/>
                <a:gridCol w="1374775"/>
                <a:gridCol w="641350"/>
                <a:gridCol w="720725"/>
              </a:tblGrid>
              <a:tr h="504825">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hu-HU" sz="1400" b="1" i="0" u="none" strike="noStrike" cap="none" normalizeH="0" baseline="0" smtClean="0">
                          <a:ln>
                            <a:noFill/>
                          </a:ln>
                          <a:solidFill>
                            <a:srgbClr val="0033CC"/>
                          </a:solidFill>
                          <a:effectLst>
                            <a:outerShdw blurRad="38100" dist="38100" dir="2700000" algn="tl">
                              <a:srgbClr val="C0C0C0"/>
                            </a:outerShdw>
                          </a:effectLst>
                          <a:latin typeface="Times New Roman" pitchFamily="18" charset="0"/>
                          <a:cs typeface="Arial" charset="0"/>
                        </a:rPr>
                        <a:t>SZAKHATÓSÁGI ÜGYEK</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0033CC"/>
                          </a:solidFill>
                          <a:effectLst>
                            <a:outerShdw blurRad="38100" dist="38100" dir="2700000" algn="tl">
                              <a:srgbClr val="C0C0C0"/>
                            </a:outerShdw>
                          </a:effectLst>
                          <a:latin typeface="Times New Roman" pitchFamily="18" charset="0"/>
                          <a:cs typeface="Times New Roman" pitchFamily="18" charset="0"/>
                        </a:rPr>
                        <a:t>2015.</a:t>
                      </a:r>
                      <a:endParaRPr kumimoji="0" lang="hu-HU" sz="1400" b="0" i="0" u="none" strike="noStrike" cap="none" normalizeH="0" baseline="0" smtClean="0">
                        <a:ln>
                          <a:noFill/>
                        </a:ln>
                        <a:solidFill>
                          <a:srgbClr val="0033CC"/>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0033CC"/>
                          </a:solidFill>
                          <a:effectLst>
                            <a:outerShdw blurRad="38100" dist="38100" dir="2700000" algn="tl">
                              <a:srgbClr val="C0C0C0"/>
                            </a:outerShdw>
                          </a:effectLst>
                          <a:latin typeface="Times New Roman" pitchFamily="18" charset="0"/>
                          <a:cs typeface="Times New Roman" pitchFamily="18" charset="0"/>
                        </a:rPr>
                        <a:t>2016.</a:t>
                      </a:r>
                      <a:endParaRPr kumimoji="0" lang="hu-HU" sz="1400" b="0" i="0" u="none" strike="noStrike" cap="none" normalizeH="0" baseline="0" smtClean="0">
                        <a:ln>
                          <a:noFill/>
                        </a:ln>
                        <a:solidFill>
                          <a:srgbClr val="0033CC"/>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gridSpan="2">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építési ügy</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49</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111</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gridSpan="2">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használatbavételi ügy</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52</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17</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6413">
                <a:tc rowSpan="3">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működési ügy</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gyermekjóléti/-védelmi int.</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0</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2</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vMerge="1">
                  <a:txBody>
                    <a:bodyPr/>
                    <a:lstStyle/>
                    <a:p>
                      <a:endParaRPr lang="hu-HU"/>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szociális int.</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5</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6</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vMerge="1">
                  <a:txBody>
                    <a:bodyPr/>
                    <a:lstStyle/>
                    <a:p>
                      <a:endParaRPr lang="hu-HU"/>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üzlet</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14</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17</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gridSpan="2">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telephelyengedély engedélyezési ügy</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15</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5</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gridSpan="2">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zenés-táncos rendezvény tartás engedélyezési ügy</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hu-HU"/>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8</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7</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7988">
                <a:tc gridSpan="2">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sajátos építményfajtákkal kapcsolatos ügy</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hu-HU"/>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8</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Times New Roman" pitchFamily="18" charset="0"/>
                        </a:rPr>
                        <a:t>34</a:t>
                      </a:r>
                      <a:endParaRPr kumimoji="0" lang="hu-HU" sz="1400" b="0" i="0" u="none" strike="noStrike" cap="none" normalizeH="0" baseline="0" smtClean="0">
                        <a:ln>
                          <a:noFill/>
                        </a:ln>
                        <a:solidFill>
                          <a:srgbClr val="FF0000"/>
                        </a:solidFill>
                        <a:effectLst>
                          <a:outerShdw blurRad="38100" dist="38100" dir="2700000" algn="tl">
                            <a:srgbClr val="C0C0C0"/>
                          </a:outerShdw>
                        </a:effectLst>
                        <a:latin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178" name="Rectangle 71"/>
          <p:cNvSpPr>
            <a:spLocks noChangeArrowheads="1"/>
          </p:cNvSpPr>
          <p:nvPr/>
        </p:nvSpPr>
        <p:spPr bwMode="auto">
          <a:xfrm>
            <a:off x="0" y="2060575"/>
            <a:ext cx="9144000" cy="0"/>
          </a:xfrm>
          <a:prstGeom prst="rect">
            <a:avLst/>
          </a:prstGeom>
          <a:noFill/>
          <a:ln w="9525">
            <a:noFill/>
            <a:miter lim="800000"/>
            <a:headEnd/>
            <a:tailEnd/>
          </a:ln>
        </p:spPr>
        <p:txBody>
          <a:bodyPr wrap="none" anchor="ctr">
            <a:spAutoFit/>
          </a:bodyPr>
          <a:lstStyle/>
          <a:p>
            <a:endParaRPr lang="hu-HU"/>
          </a:p>
        </p:txBody>
      </p:sp>
      <p:graphicFrame>
        <p:nvGraphicFramePr>
          <p:cNvPr id="38982" name="Object 50"/>
          <p:cNvGraphicFramePr>
            <a:graphicFrameLocks noChangeAspect="1"/>
          </p:cNvGraphicFramePr>
          <p:nvPr/>
        </p:nvGraphicFramePr>
        <p:xfrm>
          <a:off x="0" y="4292600"/>
          <a:ext cx="4356100" cy="2709863"/>
        </p:xfrm>
        <a:graphic>
          <a:graphicData uri="http://schemas.openxmlformats.org/presentationml/2006/ole">
            <p:oleObj spid="_x0000_s46130" name="Diagram" r:id="rId5" imgW="6172268" imgH="2676510" progId="MSGraph.Chart.8">
              <p:embed/>
            </p:oleObj>
          </a:graphicData>
        </a:graphic>
      </p:graphicFrame>
      <p:sp>
        <p:nvSpPr>
          <p:cNvPr id="39031" name="Text Box 126"/>
          <p:cNvSpPr txBox="1">
            <a:spLocks noChangeArrowheads="1"/>
          </p:cNvSpPr>
          <p:nvPr/>
        </p:nvSpPr>
        <p:spPr bwMode="auto">
          <a:xfrm>
            <a:off x="900113" y="4543425"/>
            <a:ext cx="1800225" cy="398463"/>
          </a:xfrm>
          <a:prstGeom prst="rect">
            <a:avLst/>
          </a:prstGeom>
          <a:noFill/>
          <a:ln w="9525">
            <a:noFill/>
            <a:miter lim="800000"/>
            <a:headEnd/>
            <a:tailEnd/>
          </a:ln>
        </p:spPr>
        <p:txBody>
          <a:bodyPr>
            <a:spAutoFit/>
          </a:bodyPr>
          <a:lstStyle/>
          <a:p>
            <a:pPr>
              <a:spcBef>
                <a:spcPct val="50000"/>
              </a:spcBef>
            </a:pPr>
            <a:r>
              <a:rPr lang="hu-HU" sz="800" b="1">
                <a:solidFill>
                  <a:srgbClr val="009900"/>
                </a:solidFill>
              </a:rPr>
              <a:t>Több mint 100%-os</a:t>
            </a:r>
          </a:p>
          <a:p>
            <a:pPr>
              <a:spcBef>
                <a:spcPct val="50000"/>
              </a:spcBef>
            </a:pPr>
            <a:r>
              <a:rPr lang="hu-HU" sz="800" b="1">
                <a:solidFill>
                  <a:srgbClr val="009900"/>
                </a:solidFill>
              </a:rPr>
              <a:t>növekedés</a:t>
            </a:r>
          </a:p>
        </p:txBody>
      </p:sp>
      <p:sp>
        <p:nvSpPr>
          <p:cNvPr id="39032" name="Text Box 127"/>
          <p:cNvSpPr txBox="1">
            <a:spLocks noChangeArrowheads="1"/>
          </p:cNvSpPr>
          <p:nvPr/>
        </p:nvSpPr>
        <p:spPr bwMode="auto">
          <a:xfrm>
            <a:off x="1042988" y="5229225"/>
            <a:ext cx="1800225" cy="398463"/>
          </a:xfrm>
          <a:prstGeom prst="rect">
            <a:avLst/>
          </a:prstGeom>
          <a:noFill/>
          <a:ln w="9525">
            <a:noFill/>
            <a:miter lim="800000"/>
            <a:headEnd/>
            <a:tailEnd/>
          </a:ln>
        </p:spPr>
        <p:txBody>
          <a:bodyPr>
            <a:spAutoFit/>
          </a:bodyPr>
          <a:lstStyle/>
          <a:p>
            <a:pPr>
              <a:spcBef>
                <a:spcPct val="50000"/>
              </a:spcBef>
            </a:pPr>
            <a:r>
              <a:rPr lang="hu-HU" sz="800" b="1">
                <a:solidFill>
                  <a:srgbClr val="FF0000"/>
                </a:solidFill>
              </a:rPr>
              <a:t>Több mint 100%-os </a:t>
            </a:r>
          </a:p>
          <a:p>
            <a:pPr>
              <a:spcBef>
                <a:spcPct val="50000"/>
              </a:spcBef>
            </a:pPr>
            <a:r>
              <a:rPr lang="hu-HU" sz="800" b="1">
                <a:solidFill>
                  <a:srgbClr val="FF0000"/>
                </a:solidFill>
              </a:rPr>
              <a:t>csökkenés</a:t>
            </a:r>
          </a:p>
        </p:txBody>
      </p:sp>
      <p:sp>
        <p:nvSpPr>
          <p:cNvPr id="39033" name="Text Box 128"/>
          <p:cNvSpPr txBox="1">
            <a:spLocks noChangeArrowheads="1"/>
          </p:cNvSpPr>
          <p:nvPr/>
        </p:nvSpPr>
        <p:spPr bwMode="auto">
          <a:xfrm>
            <a:off x="1619250" y="5734050"/>
            <a:ext cx="1800225" cy="214313"/>
          </a:xfrm>
          <a:prstGeom prst="rect">
            <a:avLst/>
          </a:prstGeom>
          <a:noFill/>
          <a:ln w="9525">
            <a:noFill/>
            <a:miter lim="800000"/>
            <a:headEnd/>
            <a:tailEnd/>
          </a:ln>
        </p:spPr>
        <p:txBody>
          <a:bodyPr>
            <a:spAutoFit/>
          </a:bodyPr>
          <a:lstStyle/>
          <a:p>
            <a:pPr>
              <a:spcBef>
                <a:spcPct val="50000"/>
              </a:spcBef>
            </a:pPr>
            <a:r>
              <a:rPr lang="hu-HU" sz="800" b="1">
                <a:solidFill>
                  <a:srgbClr val="FF0000"/>
                </a:solidFill>
              </a:rPr>
              <a:t>Napelemes erőművek</a:t>
            </a:r>
          </a:p>
        </p:txBody>
      </p:sp>
      <p:sp>
        <p:nvSpPr>
          <p:cNvPr id="39086" name="Text Box 174"/>
          <p:cNvSpPr txBox="1">
            <a:spLocks noChangeArrowheads="1"/>
          </p:cNvSpPr>
          <p:nvPr/>
        </p:nvSpPr>
        <p:spPr bwMode="auto">
          <a:xfrm rot="1593903">
            <a:off x="4622800" y="2997200"/>
            <a:ext cx="4521200" cy="779463"/>
          </a:xfrm>
          <a:prstGeom prst="rect">
            <a:avLst/>
          </a:prstGeom>
          <a:solidFill>
            <a:srgbClr val="FFFF99">
              <a:alpha val="69000"/>
            </a:srgbClr>
          </a:solidFill>
          <a:ln w="9525">
            <a:noFill/>
            <a:miter lim="800000"/>
            <a:headEnd/>
            <a:tailEnd/>
          </a:ln>
          <a:effectLst/>
        </p:spPr>
        <p:txBody>
          <a:bodyPr>
            <a:spAutoFit/>
          </a:bodyPr>
          <a:lstStyle/>
          <a:p>
            <a:pPr>
              <a:spcBef>
                <a:spcPct val="50000"/>
              </a:spcBef>
              <a:defRPr/>
            </a:pPr>
            <a:r>
              <a:rPr lang="hu-HU" b="1">
                <a:solidFill>
                  <a:srgbClr val="FF0000"/>
                </a:solidFill>
                <a:effectLst>
                  <a:outerShdw blurRad="38100" dist="38100" dir="2700000" algn="tl">
                    <a:srgbClr val="000000"/>
                  </a:outerShdw>
                </a:effectLst>
              </a:rPr>
              <a:t>Kivitelezői fegyelem javulásnak indult</a:t>
            </a:r>
          </a:p>
          <a:p>
            <a:pPr algn="ctr">
              <a:spcBef>
                <a:spcPct val="50000"/>
              </a:spcBef>
              <a:defRPr/>
            </a:pPr>
            <a:r>
              <a:rPr lang="hu-HU" b="1">
                <a:solidFill>
                  <a:srgbClr val="FF0000"/>
                </a:solidFill>
                <a:effectLst>
                  <a:outerShdw blurRad="38100" dist="38100" dir="2700000" algn="tl">
                    <a:srgbClr val="000000"/>
                  </a:outerShdw>
                </a:effectLst>
              </a:rPr>
              <a:t>DE még vannak fejleszteni valók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6184"/>
                                        </p:tgtEl>
                                        <p:attrNameLst>
                                          <p:attrName>style.visibility</p:attrName>
                                        </p:attrNameLst>
                                      </p:cBhvr>
                                      <p:to>
                                        <p:strVal val="visible"/>
                                      </p:to>
                                    </p:set>
                                    <p:anim calcmode="lin" valueType="num">
                                      <p:cBhvr additive="base">
                                        <p:cTn id="7" dur="500" fill="hold"/>
                                        <p:tgtEl>
                                          <p:spTgt spid="46184"/>
                                        </p:tgtEl>
                                        <p:attrNameLst>
                                          <p:attrName>ppt_x</p:attrName>
                                        </p:attrNameLst>
                                      </p:cBhvr>
                                      <p:tavLst>
                                        <p:tav tm="0">
                                          <p:val>
                                            <p:strVal val="#ppt_x"/>
                                          </p:val>
                                        </p:tav>
                                        <p:tav tm="100000">
                                          <p:val>
                                            <p:strVal val="#ppt_x"/>
                                          </p:val>
                                        </p:tav>
                                      </p:tavLst>
                                    </p:anim>
                                    <p:anim calcmode="lin" valueType="num">
                                      <p:cBhvr additive="base">
                                        <p:cTn id="8" dur="500" fill="hold"/>
                                        <p:tgtEl>
                                          <p:spTgt spid="461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82"/>
                                        </p:tgtEl>
                                        <p:attrNameLst>
                                          <p:attrName>style.visibility</p:attrName>
                                        </p:attrNameLst>
                                      </p:cBhvr>
                                      <p:to>
                                        <p:strVal val="visible"/>
                                      </p:to>
                                    </p:set>
                                    <p:anim calcmode="lin" valueType="num">
                                      <p:cBhvr additive="base">
                                        <p:cTn id="13" dur="500" fill="hold"/>
                                        <p:tgtEl>
                                          <p:spTgt spid="38982"/>
                                        </p:tgtEl>
                                        <p:attrNameLst>
                                          <p:attrName>ppt_x</p:attrName>
                                        </p:attrNameLst>
                                      </p:cBhvr>
                                      <p:tavLst>
                                        <p:tav tm="0">
                                          <p:val>
                                            <p:strVal val="#ppt_x"/>
                                          </p:val>
                                        </p:tav>
                                        <p:tav tm="100000">
                                          <p:val>
                                            <p:strVal val="#ppt_x"/>
                                          </p:val>
                                        </p:tav>
                                      </p:tavLst>
                                    </p:anim>
                                    <p:anim calcmode="lin" valueType="num">
                                      <p:cBhvr additive="base">
                                        <p:cTn id="14" dur="500" fill="hold"/>
                                        <p:tgtEl>
                                          <p:spTgt spid="3898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9031"/>
                                        </p:tgtEl>
                                        <p:attrNameLst>
                                          <p:attrName>style.visibility</p:attrName>
                                        </p:attrNameLst>
                                      </p:cBhvr>
                                      <p:to>
                                        <p:strVal val="visible"/>
                                      </p:to>
                                    </p:set>
                                    <p:anim calcmode="lin" valueType="num">
                                      <p:cBhvr additive="base">
                                        <p:cTn id="18" dur="500" fill="hold"/>
                                        <p:tgtEl>
                                          <p:spTgt spid="39031"/>
                                        </p:tgtEl>
                                        <p:attrNameLst>
                                          <p:attrName>ppt_x</p:attrName>
                                        </p:attrNameLst>
                                      </p:cBhvr>
                                      <p:tavLst>
                                        <p:tav tm="0">
                                          <p:val>
                                            <p:strVal val="#ppt_x"/>
                                          </p:val>
                                        </p:tav>
                                        <p:tav tm="100000">
                                          <p:val>
                                            <p:strVal val="#ppt_x"/>
                                          </p:val>
                                        </p:tav>
                                      </p:tavLst>
                                    </p:anim>
                                    <p:anim calcmode="lin" valueType="num">
                                      <p:cBhvr additive="base">
                                        <p:cTn id="19" dur="500" fill="hold"/>
                                        <p:tgtEl>
                                          <p:spTgt spid="3903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39032"/>
                                        </p:tgtEl>
                                        <p:attrNameLst>
                                          <p:attrName>style.visibility</p:attrName>
                                        </p:attrNameLst>
                                      </p:cBhvr>
                                      <p:to>
                                        <p:strVal val="visible"/>
                                      </p:to>
                                    </p:set>
                                    <p:anim calcmode="lin" valueType="num">
                                      <p:cBhvr additive="base">
                                        <p:cTn id="23" dur="500" fill="hold"/>
                                        <p:tgtEl>
                                          <p:spTgt spid="39032"/>
                                        </p:tgtEl>
                                        <p:attrNameLst>
                                          <p:attrName>ppt_x</p:attrName>
                                        </p:attrNameLst>
                                      </p:cBhvr>
                                      <p:tavLst>
                                        <p:tav tm="0">
                                          <p:val>
                                            <p:strVal val="#ppt_x"/>
                                          </p:val>
                                        </p:tav>
                                        <p:tav tm="100000">
                                          <p:val>
                                            <p:strVal val="#ppt_x"/>
                                          </p:val>
                                        </p:tav>
                                      </p:tavLst>
                                    </p:anim>
                                    <p:anim calcmode="lin" valueType="num">
                                      <p:cBhvr additive="base">
                                        <p:cTn id="24" dur="500" fill="hold"/>
                                        <p:tgtEl>
                                          <p:spTgt spid="39032"/>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39033">
                                            <p:txEl>
                                              <p:pRg st="0" end="0"/>
                                            </p:txEl>
                                          </p:spTgt>
                                        </p:tgtEl>
                                        <p:attrNameLst>
                                          <p:attrName>style.visibility</p:attrName>
                                        </p:attrNameLst>
                                      </p:cBhvr>
                                      <p:to>
                                        <p:strVal val="visible"/>
                                      </p:to>
                                    </p:set>
                                    <p:anim calcmode="lin" valueType="num">
                                      <p:cBhvr additive="base">
                                        <p:cTn id="28" dur="500" fill="hold"/>
                                        <p:tgtEl>
                                          <p:spTgt spid="3903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90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8984"/>
                                        </p:tgtEl>
                                        <p:attrNameLst>
                                          <p:attrName>style.visibility</p:attrName>
                                        </p:attrNameLst>
                                      </p:cBhvr>
                                      <p:to>
                                        <p:strVal val="visible"/>
                                      </p:to>
                                    </p:set>
                                    <p:animEffect transition="in" filter="box(in)">
                                      <p:cBhvr>
                                        <p:cTn id="34" dur="500"/>
                                        <p:tgtEl>
                                          <p:spTgt spid="3898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9086"/>
                                        </p:tgtEl>
                                        <p:attrNameLst>
                                          <p:attrName>style.visibility</p:attrName>
                                        </p:attrNameLst>
                                      </p:cBhvr>
                                      <p:to>
                                        <p:strVal val="visible"/>
                                      </p:to>
                                    </p:set>
                                    <p:animEffect transition="in" filter="blinds(horizontal)">
                                      <p:cBhvr>
                                        <p:cTn id="39" dur="500"/>
                                        <p:tgtEl>
                                          <p:spTgt spid="3908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8983"/>
                                        </p:tgtEl>
                                        <p:attrNameLst>
                                          <p:attrName>style.visibility</p:attrName>
                                        </p:attrNameLst>
                                      </p:cBhvr>
                                      <p:to>
                                        <p:strVal val="visible"/>
                                      </p:to>
                                    </p:set>
                                    <p:anim calcmode="lin" valueType="num">
                                      <p:cBhvr additive="base">
                                        <p:cTn id="44" dur="500" fill="hold"/>
                                        <p:tgtEl>
                                          <p:spTgt spid="38983"/>
                                        </p:tgtEl>
                                        <p:attrNameLst>
                                          <p:attrName>ppt_x</p:attrName>
                                        </p:attrNameLst>
                                      </p:cBhvr>
                                      <p:tavLst>
                                        <p:tav tm="0">
                                          <p:val>
                                            <p:strVal val="#ppt_x"/>
                                          </p:val>
                                        </p:tav>
                                        <p:tav tm="100000">
                                          <p:val>
                                            <p:strVal val="#ppt_x"/>
                                          </p:val>
                                        </p:tav>
                                      </p:tavLst>
                                    </p:anim>
                                    <p:anim calcmode="lin" valueType="num">
                                      <p:cBhvr additive="base">
                                        <p:cTn id="45" dur="500" fill="hold"/>
                                        <p:tgtEl>
                                          <p:spTgt spid="389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8982" grpId="0"/>
      <p:bldP spid="39031" grpId="0"/>
      <p:bldP spid="39032" grpId="0"/>
      <p:bldP spid="390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1"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Hatósági tevékenység</a:t>
            </a:r>
          </a:p>
        </p:txBody>
      </p:sp>
      <p:sp>
        <p:nvSpPr>
          <p:cNvPr id="8" name="Téglalap 7"/>
          <p:cNvSpPr/>
          <p:nvPr/>
        </p:nvSpPr>
        <p:spPr>
          <a:xfrm>
            <a:off x="238976" y="519489"/>
            <a:ext cx="5010669" cy="1745734"/>
          </a:xfrm>
          <a:prstGeom prst="rect">
            <a:avLst/>
          </a:prstGeom>
          <a:solidFill>
            <a:srgbClr val="FFFF00"/>
          </a:solidFill>
          <a:effectLst>
            <a:glow rad="228600">
              <a:schemeClr val="accent2">
                <a:satMod val="175000"/>
                <a:alpha val="40000"/>
              </a:schemeClr>
            </a:glow>
          </a:effectLst>
        </p:spPr>
        <p:txBody>
          <a:bodyPr>
            <a:spAutoFit/>
          </a:bodyPr>
          <a:lstStyle/>
          <a:p>
            <a:pPr>
              <a:buFont typeface="Wingdings" pitchFamily="2" charset="2"/>
              <a:buBlip>
                <a:blip r:embed="rId3"/>
              </a:buBlip>
              <a:defRPr/>
            </a:pPr>
            <a:r>
              <a:rPr lang="hu-HU" b="1">
                <a:effectLst>
                  <a:outerShdw blurRad="38100" dist="38100" dir="2700000" algn="tl">
                    <a:srgbClr val="C0C0C0"/>
                  </a:outerShdw>
                </a:effectLst>
              </a:rPr>
              <a:t> I. Fokú hatósági eljárások</a:t>
            </a:r>
          </a:p>
          <a:p>
            <a:pPr>
              <a:buFont typeface="Wingdings" pitchFamily="2" charset="2"/>
              <a:buBlip>
                <a:blip r:embed="rId3"/>
              </a:buBlip>
              <a:defRPr/>
            </a:pPr>
            <a:r>
              <a:rPr lang="hu-HU" b="1">
                <a:effectLst>
                  <a:outerShdw blurRad="38100" dist="38100" dir="2700000" algn="tl">
                    <a:srgbClr val="C0C0C0"/>
                  </a:outerShdw>
                </a:effectLst>
              </a:rPr>
              <a:t> Hatósági ellenőrzések</a:t>
            </a:r>
          </a:p>
          <a:p>
            <a:pPr>
              <a:buFont typeface="Wingdings" pitchFamily="2" charset="2"/>
              <a:buBlip>
                <a:blip r:embed="rId3"/>
              </a:buBlip>
              <a:defRPr/>
            </a:pPr>
            <a:r>
              <a:rPr lang="hu-HU" b="1">
                <a:effectLst>
                  <a:outerShdw blurRad="38100" dist="38100" dir="2700000" algn="tl">
                    <a:srgbClr val="C0C0C0"/>
                  </a:outerShdw>
                </a:effectLst>
              </a:rPr>
              <a:t> Piacfelügyeleti szemlék</a:t>
            </a:r>
          </a:p>
          <a:p>
            <a:pPr>
              <a:buFont typeface="Wingdings" pitchFamily="2" charset="2"/>
              <a:buBlip>
                <a:blip r:embed="rId3"/>
              </a:buBlip>
              <a:defRPr/>
            </a:pPr>
            <a:r>
              <a:rPr lang="hu-HU" b="1">
                <a:effectLst>
                  <a:outerShdw blurRad="38100" dist="38100" dir="2700000" algn="tl">
                    <a:srgbClr val="C0C0C0"/>
                  </a:outerShdw>
                </a:effectLst>
              </a:rPr>
              <a:t> Szabadtéri irányított égetés engedélyezés</a:t>
            </a:r>
          </a:p>
          <a:p>
            <a:pPr>
              <a:buFont typeface="Wingdings" pitchFamily="2" charset="2"/>
              <a:buBlip>
                <a:blip r:embed="rId3"/>
              </a:buBlip>
              <a:defRPr/>
            </a:pPr>
            <a:r>
              <a:rPr lang="hu-HU" b="1">
                <a:effectLst>
                  <a:outerShdw blurRad="38100" dist="38100" dir="2700000" algn="tl">
                    <a:srgbClr val="C0C0C0"/>
                  </a:outerShdw>
                </a:effectLst>
              </a:rPr>
              <a:t> Egyedi engedélyezési eljárások</a:t>
            </a:r>
          </a:p>
          <a:p>
            <a:pPr>
              <a:buFont typeface="Wingdings" pitchFamily="2" charset="2"/>
              <a:buBlip>
                <a:blip r:embed="rId3"/>
              </a:buBlip>
              <a:defRPr/>
            </a:pPr>
            <a:r>
              <a:rPr lang="hu-HU" b="1">
                <a:effectLst>
                  <a:outerShdw blurRad="38100" dist="38100" dir="2700000" algn="tl">
                    <a:srgbClr val="C0C0C0"/>
                  </a:outerShdw>
                </a:effectLst>
              </a:rPr>
              <a:t> Hatósági bizonyítvány</a:t>
            </a:r>
          </a:p>
          <a:p>
            <a:pPr>
              <a:defRPr/>
            </a:pPr>
            <a:endParaRPr lang="hu-HU" b="1"/>
          </a:p>
        </p:txBody>
      </p:sp>
      <p:pic>
        <p:nvPicPr>
          <p:cNvPr id="48166" name="Picture 7" descr="9485154"/>
          <p:cNvPicPr>
            <a:picLocks noChangeAspect="1" noChangeArrowheads="1"/>
          </p:cNvPicPr>
          <p:nvPr/>
        </p:nvPicPr>
        <p:blipFill>
          <a:blip r:embed="rId4" cstate="print"/>
          <a:srcRect/>
          <a:stretch>
            <a:fillRect/>
          </a:stretch>
        </p:blipFill>
        <p:spPr bwMode="auto">
          <a:xfrm>
            <a:off x="5364163" y="4508500"/>
            <a:ext cx="3519487" cy="2049463"/>
          </a:xfrm>
          <a:prstGeom prst="rect">
            <a:avLst/>
          </a:prstGeom>
          <a:noFill/>
          <a:ln w="9525">
            <a:noFill/>
            <a:miter lim="800000"/>
            <a:headEnd/>
            <a:tailEnd/>
          </a:ln>
        </p:spPr>
      </p:pic>
      <p:sp>
        <p:nvSpPr>
          <p:cNvPr id="13" name="Téglalap 12"/>
          <p:cNvSpPr/>
          <p:nvPr/>
        </p:nvSpPr>
        <p:spPr>
          <a:xfrm>
            <a:off x="343990" y="2297080"/>
            <a:ext cx="3062418" cy="229358"/>
          </a:xfrm>
          <a:prstGeom prst="rect">
            <a:avLst/>
          </a:prstGeom>
          <a:solidFill>
            <a:srgbClr val="FFFF00"/>
          </a:solidFill>
          <a:effectLst>
            <a:glow rad="228600">
              <a:schemeClr val="accent2">
                <a:satMod val="175000"/>
                <a:alpha val="40000"/>
              </a:schemeClr>
            </a:glow>
          </a:effectLst>
        </p:spPr>
        <p:txBody>
          <a:bodyPr>
            <a:spAutoFit/>
          </a:bodyPr>
          <a:lstStyle/>
          <a:p>
            <a:pPr algn="just">
              <a:defRPr/>
            </a:pPr>
            <a:r>
              <a:rPr lang="hu-HU" sz="1000" b="1"/>
              <a:t>beépített tűzjelző berendezés létesítése: 8 db</a:t>
            </a:r>
          </a:p>
        </p:txBody>
      </p:sp>
      <p:sp>
        <p:nvSpPr>
          <p:cNvPr id="2" name="Téglalap 12"/>
          <p:cNvSpPr/>
          <p:nvPr/>
        </p:nvSpPr>
        <p:spPr>
          <a:xfrm>
            <a:off x="418111" y="2586004"/>
            <a:ext cx="3365098" cy="229359"/>
          </a:xfrm>
          <a:prstGeom prst="rect">
            <a:avLst/>
          </a:prstGeom>
          <a:solidFill>
            <a:srgbClr val="FFFF00"/>
          </a:solidFill>
          <a:effectLst>
            <a:glow rad="228600">
              <a:schemeClr val="accent2">
                <a:satMod val="175000"/>
                <a:alpha val="40000"/>
              </a:schemeClr>
            </a:glow>
          </a:effectLst>
        </p:spPr>
        <p:txBody>
          <a:bodyPr>
            <a:spAutoFit/>
          </a:bodyPr>
          <a:lstStyle/>
          <a:p>
            <a:pPr algn="just">
              <a:defRPr/>
            </a:pPr>
            <a:r>
              <a:rPr lang="hu-HU" sz="1000" b="1"/>
              <a:t>beépített tűzjelző berendezés használatbavétel: 1 db</a:t>
            </a:r>
          </a:p>
        </p:txBody>
      </p:sp>
      <p:sp>
        <p:nvSpPr>
          <p:cNvPr id="3" name="Téglalap 12"/>
          <p:cNvSpPr/>
          <p:nvPr/>
        </p:nvSpPr>
        <p:spPr>
          <a:xfrm>
            <a:off x="5528299" y="4603717"/>
            <a:ext cx="3230078" cy="229358"/>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1000" b="1"/>
              <a:t>Irányított égetés engedélyezése: 39 esetben</a:t>
            </a:r>
          </a:p>
        </p:txBody>
      </p:sp>
      <p:graphicFrame>
        <p:nvGraphicFramePr>
          <p:cNvPr id="48161" name="Object 16"/>
          <p:cNvGraphicFramePr>
            <a:graphicFrameLocks noChangeAspect="1"/>
          </p:cNvGraphicFramePr>
          <p:nvPr/>
        </p:nvGraphicFramePr>
        <p:xfrm>
          <a:off x="250825" y="3716338"/>
          <a:ext cx="4752975" cy="2965450"/>
        </p:xfrm>
        <a:graphic>
          <a:graphicData uri="http://schemas.openxmlformats.org/presentationml/2006/ole">
            <p:oleObj spid="_x0000_s47120" name="Diagram" r:id="rId5" imgW="4295654" imgH="2676510" progId="MSGraph.Chart.8">
              <p:embed/>
            </p:oleObj>
          </a:graphicData>
        </a:graphic>
      </p:graphicFrame>
      <p:sp>
        <p:nvSpPr>
          <p:cNvPr id="7" name="Text Box 34"/>
          <p:cNvSpPr txBox="1">
            <a:spLocks noChangeArrowheads="1"/>
          </p:cNvSpPr>
          <p:nvPr/>
        </p:nvSpPr>
        <p:spPr bwMode="auto">
          <a:xfrm>
            <a:off x="1116013" y="4076700"/>
            <a:ext cx="2232025" cy="336550"/>
          </a:xfrm>
          <a:prstGeom prst="rect">
            <a:avLst/>
          </a:prstGeom>
          <a:noFill/>
          <a:ln w="9525">
            <a:noFill/>
            <a:miter lim="800000"/>
            <a:headEnd/>
            <a:tailEnd/>
          </a:ln>
          <a:effectLst/>
        </p:spPr>
        <p:txBody>
          <a:bodyPr>
            <a:spAutoFit/>
          </a:bodyPr>
          <a:lstStyle/>
          <a:p>
            <a:pPr>
              <a:spcBef>
                <a:spcPct val="50000"/>
              </a:spcBef>
              <a:defRPr/>
            </a:pPr>
            <a:r>
              <a:rPr lang="hu-HU" sz="1600" b="1">
                <a:solidFill>
                  <a:srgbClr val="FF0000"/>
                </a:solidFill>
                <a:effectLst>
                  <a:outerShdw blurRad="38100" dist="38100" dir="2700000" algn="tl">
                    <a:srgbClr val="C0C0C0"/>
                  </a:outerShdw>
                </a:effectLst>
              </a:rPr>
              <a:t>Ellenőrzések száma</a:t>
            </a:r>
          </a:p>
        </p:txBody>
      </p:sp>
      <p:sp>
        <p:nvSpPr>
          <p:cNvPr id="4" name="Téglalap 12"/>
          <p:cNvSpPr/>
          <p:nvPr/>
        </p:nvSpPr>
        <p:spPr>
          <a:xfrm>
            <a:off x="485541" y="2876517"/>
            <a:ext cx="3431867" cy="229358"/>
          </a:xfrm>
          <a:prstGeom prst="rect">
            <a:avLst/>
          </a:prstGeom>
          <a:solidFill>
            <a:srgbClr val="FFFF00"/>
          </a:solidFill>
          <a:effectLst>
            <a:glow rad="228600">
              <a:schemeClr val="accent2">
                <a:satMod val="175000"/>
                <a:alpha val="40000"/>
              </a:schemeClr>
            </a:glow>
          </a:effectLst>
        </p:spPr>
        <p:txBody>
          <a:bodyPr>
            <a:spAutoFit/>
          </a:bodyPr>
          <a:lstStyle/>
          <a:p>
            <a:pPr algn="just">
              <a:defRPr/>
            </a:pPr>
            <a:r>
              <a:rPr lang="hu-HU" sz="1000" b="1"/>
              <a:t>Hatósági bizonyítvány kiadása: 51 db</a:t>
            </a:r>
          </a:p>
        </p:txBody>
      </p:sp>
      <p:sp>
        <p:nvSpPr>
          <p:cNvPr id="5" name="Téglalap 12"/>
          <p:cNvSpPr/>
          <p:nvPr/>
        </p:nvSpPr>
        <p:spPr>
          <a:xfrm>
            <a:off x="706204" y="3449605"/>
            <a:ext cx="3431866" cy="229358"/>
          </a:xfrm>
          <a:prstGeom prst="rect">
            <a:avLst/>
          </a:prstGeom>
          <a:solidFill>
            <a:srgbClr val="FFFF00"/>
          </a:solidFill>
          <a:effectLst>
            <a:glow rad="228600">
              <a:schemeClr val="accent2">
                <a:satMod val="175000"/>
                <a:alpha val="40000"/>
              </a:schemeClr>
            </a:glow>
          </a:effectLst>
        </p:spPr>
        <p:txBody>
          <a:bodyPr>
            <a:spAutoFit/>
          </a:bodyPr>
          <a:lstStyle/>
          <a:p>
            <a:pPr algn="just">
              <a:defRPr/>
            </a:pPr>
            <a:r>
              <a:rPr lang="hu-HU" sz="1000" b="1"/>
              <a:t>Közérdekű panasz kivizsgálása: 10 db</a:t>
            </a:r>
          </a:p>
        </p:txBody>
      </p:sp>
      <p:sp>
        <p:nvSpPr>
          <p:cNvPr id="6" name="Téglalap 12"/>
          <p:cNvSpPr/>
          <p:nvPr/>
        </p:nvSpPr>
        <p:spPr>
          <a:xfrm>
            <a:off x="563328" y="3163855"/>
            <a:ext cx="3431868" cy="229358"/>
          </a:xfrm>
          <a:prstGeom prst="rect">
            <a:avLst/>
          </a:prstGeom>
          <a:solidFill>
            <a:srgbClr val="FFFF00"/>
          </a:solidFill>
          <a:effectLst>
            <a:glow rad="228600">
              <a:schemeClr val="accent2">
                <a:satMod val="175000"/>
                <a:alpha val="40000"/>
              </a:schemeClr>
            </a:glow>
          </a:effectLst>
        </p:spPr>
        <p:txBody>
          <a:bodyPr>
            <a:spAutoFit/>
          </a:bodyPr>
          <a:lstStyle/>
          <a:p>
            <a:pPr algn="just">
              <a:defRPr/>
            </a:pPr>
            <a:r>
              <a:rPr lang="hu-HU" sz="1000" b="1"/>
              <a:t>Egyedi engedélyezési ügyek: 1 db</a:t>
            </a:r>
          </a:p>
        </p:txBody>
      </p:sp>
      <p:sp>
        <p:nvSpPr>
          <p:cNvPr id="48186" name="Line 47"/>
          <p:cNvSpPr>
            <a:spLocks noChangeShapeType="1"/>
          </p:cNvSpPr>
          <p:nvPr/>
        </p:nvSpPr>
        <p:spPr bwMode="auto">
          <a:xfrm flipV="1">
            <a:off x="1258888" y="4149725"/>
            <a:ext cx="2665412" cy="1079500"/>
          </a:xfrm>
          <a:prstGeom prst="line">
            <a:avLst/>
          </a:prstGeom>
          <a:noFill/>
          <a:ln w="34925">
            <a:solidFill>
              <a:srgbClr val="3366FF"/>
            </a:solidFill>
            <a:round/>
            <a:headEnd/>
            <a:tailEnd type="triangle" w="med" len="med"/>
          </a:ln>
        </p:spPr>
        <p:txBody>
          <a:bodyPr/>
          <a:lstStyle/>
          <a:p>
            <a:endParaRPr lang="hu-HU"/>
          </a:p>
        </p:txBody>
      </p:sp>
      <p:pic>
        <p:nvPicPr>
          <p:cNvPr id="48187" name="Picture 20" descr="masco_globalfire_jnrv41"/>
          <p:cNvPicPr>
            <a:picLocks noChangeAspect="1" noChangeArrowheads="1"/>
          </p:cNvPicPr>
          <p:nvPr/>
        </p:nvPicPr>
        <p:blipFill>
          <a:blip r:embed="rId6" cstate="print"/>
          <a:srcRect/>
          <a:stretch>
            <a:fillRect/>
          </a:stretch>
        </p:blipFill>
        <p:spPr bwMode="auto">
          <a:xfrm rot="-1699614">
            <a:off x="4284663" y="1773238"/>
            <a:ext cx="1568450" cy="2352675"/>
          </a:xfrm>
          <a:prstGeom prst="rect">
            <a:avLst/>
          </a:prstGeom>
          <a:noFill/>
          <a:ln w="9525">
            <a:noFill/>
            <a:miter lim="800000"/>
            <a:headEnd/>
            <a:tailEnd/>
          </a:ln>
        </p:spPr>
      </p:pic>
      <p:pic>
        <p:nvPicPr>
          <p:cNvPr id="48188" name="Picture 6" descr="IMG_3774"/>
          <p:cNvPicPr>
            <a:picLocks noChangeAspect="1" noChangeArrowheads="1"/>
          </p:cNvPicPr>
          <p:nvPr/>
        </p:nvPicPr>
        <p:blipFill>
          <a:blip r:embed="rId7" cstate="print"/>
          <a:srcRect/>
          <a:stretch>
            <a:fillRect/>
          </a:stretch>
        </p:blipFill>
        <p:spPr bwMode="auto">
          <a:xfrm>
            <a:off x="6011863" y="476250"/>
            <a:ext cx="2808287" cy="3744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8187"/>
                                        </p:tgtEl>
                                        <p:attrNameLst>
                                          <p:attrName>style.visibility</p:attrName>
                                        </p:attrNameLst>
                                      </p:cBhvr>
                                      <p:to>
                                        <p:strVal val="visible"/>
                                      </p:to>
                                    </p:set>
                                    <p:anim calcmode="lin" valueType="num">
                                      <p:cBhvr additive="base">
                                        <p:cTn id="37" dur="500" fill="hold"/>
                                        <p:tgtEl>
                                          <p:spTgt spid="48187"/>
                                        </p:tgtEl>
                                        <p:attrNameLst>
                                          <p:attrName>ppt_x</p:attrName>
                                        </p:attrNameLst>
                                      </p:cBhvr>
                                      <p:tavLst>
                                        <p:tav tm="0">
                                          <p:val>
                                            <p:strVal val="#ppt_x"/>
                                          </p:val>
                                        </p:tav>
                                        <p:tav tm="100000">
                                          <p:val>
                                            <p:strVal val="#ppt_x"/>
                                          </p:val>
                                        </p:tav>
                                      </p:tavLst>
                                    </p:anim>
                                    <p:anim calcmode="lin" valueType="num">
                                      <p:cBhvr additive="base">
                                        <p:cTn id="38" dur="500" fill="hold"/>
                                        <p:tgtEl>
                                          <p:spTgt spid="4818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161"/>
                                        </p:tgtEl>
                                        <p:attrNameLst>
                                          <p:attrName>style.visibility</p:attrName>
                                        </p:attrNameLst>
                                      </p:cBhvr>
                                      <p:to>
                                        <p:strVal val="visible"/>
                                      </p:to>
                                    </p:set>
                                    <p:anim calcmode="lin" valueType="num">
                                      <p:cBhvr additive="base">
                                        <p:cTn id="43" dur="500" fill="hold"/>
                                        <p:tgtEl>
                                          <p:spTgt spid="48161"/>
                                        </p:tgtEl>
                                        <p:attrNameLst>
                                          <p:attrName>ppt_x</p:attrName>
                                        </p:attrNameLst>
                                      </p:cBhvr>
                                      <p:tavLst>
                                        <p:tav tm="0">
                                          <p:val>
                                            <p:strVal val="#ppt_x"/>
                                          </p:val>
                                        </p:tav>
                                        <p:tav tm="100000">
                                          <p:val>
                                            <p:strVal val="#ppt_x"/>
                                          </p:val>
                                        </p:tav>
                                      </p:tavLst>
                                    </p:anim>
                                    <p:anim calcmode="lin" valueType="num">
                                      <p:cBhvr additive="base">
                                        <p:cTn id="44" dur="500" fill="hold"/>
                                        <p:tgtEl>
                                          <p:spTgt spid="48161"/>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par>
                          <p:cTn id="50" fill="hold">
                            <p:stCondLst>
                              <p:cond delay="1000"/>
                            </p:stCondLst>
                            <p:childTnLst>
                              <p:par>
                                <p:cTn id="51" presetID="2" presetClass="entr" presetSubtype="4" fill="hold" grpId="0" nodeType="afterEffect">
                                  <p:stCondLst>
                                    <p:cond delay="0"/>
                                  </p:stCondLst>
                                  <p:childTnLst>
                                    <p:set>
                                      <p:cBhvr>
                                        <p:cTn id="52" dur="1" fill="hold">
                                          <p:stCondLst>
                                            <p:cond delay="0"/>
                                          </p:stCondLst>
                                        </p:cTn>
                                        <p:tgtEl>
                                          <p:spTgt spid="48186"/>
                                        </p:tgtEl>
                                        <p:attrNameLst>
                                          <p:attrName>style.visibility</p:attrName>
                                        </p:attrNameLst>
                                      </p:cBhvr>
                                      <p:to>
                                        <p:strVal val="visible"/>
                                      </p:to>
                                    </p:set>
                                    <p:anim calcmode="lin" valueType="num">
                                      <p:cBhvr additive="base">
                                        <p:cTn id="53" dur="1000" fill="hold"/>
                                        <p:tgtEl>
                                          <p:spTgt spid="48186"/>
                                        </p:tgtEl>
                                        <p:attrNameLst>
                                          <p:attrName>ppt_x</p:attrName>
                                        </p:attrNameLst>
                                      </p:cBhvr>
                                      <p:tavLst>
                                        <p:tav tm="0">
                                          <p:val>
                                            <p:strVal val="#ppt_x"/>
                                          </p:val>
                                        </p:tav>
                                        <p:tav tm="100000">
                                          <p:val>
                                            <p:strVal val="#ppt_x"/>
                                          </p:val>
                                        </p:tav>
                                      </p:tavLst>
                                    </p:anim>
                                    <p:anim calcmode="lin" valueType="num">
                                      <p:cBhvr additive="base">
                                        <p:cTn id="54" dur="1000" fill="hold"/>
                                        <p:tgtEl>
                                          <p:spTgt spid="4818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8188"/>
                                        </p:tgtEl>
                                        <p:attrNameLst>
                                          <p:attrName>style.visibility</p:attrName>
                                        </p:attrNameLst>
                                      </p:cBhvr>
                                      <p:to>
                                        <p:strVal val="visible"/>
                                      </p:to>
                                    </p:set>
                                    <p:anim calcmode="lin" valueType="num">
                                      <p:cBhvr additive="base">
                                        <p:cTn id="59" dur="500" fill="hold"/>
                                        <p:tgtEl>
                                          <p:spTgt spid="48188"/>
                                        </p:tgtEl>
                                        <p:attrNameLst>
                                          <p:attrName>ppt_x</p:attrName>
                                        </p:attrNameLst>
                                      </p:cBhvr>
                                      <p:tavLst>
                                        <p:tav tm="0">
                                          <p:val>
                                            <p:strVal val="#ppt_x"/>
                                          </p:val>
                                        </p:tav>
                                        <p:tav tm="100000">
                                          <p:val>
                                            <p:strVal val="#ppt_x"/>
                                          </p:val>
                                        </p:tav>
                                      </p:tavLst>
                                    </p:anim>
                                    <p:anim calcmode="lin" valueType="num">
                                      <p:cBhvr additive="base">
                                        <p:cTn id="60" dur="500" fill="hold"/>
                                        <p:tgtEl>
                                          <p:spTgt spid="48188"/>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48166"/>
                                        </p:tgtEl>
                                        <p:attrNameLst>
                                          <p:attrName>style.visibility</p:attrName>
                                        </p:attrNameLst>
                                      </p:cBhvr>
                                      <p:to>
                                        <p:strVal val="visible"/>
                                      </p:to>
                                    </p:set>
                                    <p:anim calcmode="lin" valueType="num">
                                      <p:cBhvr additive="base">
                                        <p:cTn id="64" dur="500" fill="hold"/>
                                        <p:tgtEl>
                                          <p:spTgt spid="48166"/>
                                        </p:tgtEl>
                                        <p:attrNameLst>
                                          <p:attrName>ppt_x</p:attrName>
                                        </p:attrNameLst>
                                      </p:cBhvr>
                                      <p:tavLst>
                                        <p:tav tm="0">
                                          <p:val>
                                            <p:strVal val="#ppt_x"/>
                                          </p:val>
                                        </p:tav>
                                        <p:tav tm="100000">
                                          <p:val>
                                            <p:strVal val="#ppt_x"/>
                                          </p:val>
                                        </p:tav>
                                      </p:tavLst>
                                    </p:anim>
                                    <p:anim calcmode="lin" valueType="num">
                                      <p:cBhvr additive="base">
                                        <p:cTn id="65" dur="500" fill="hold"/>
                                        <p:tgtEl>
                                          <p:spTgt spid="48166"/>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61" grpId="0"/>
      <p:bldP spid="7" grpId="0"/>
      <p:bldP spid="4818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ÖTE-k pályázatai, fejlesztések</a:t>
            </a:r>
          </a:p>
        </p:txBody>
      </p:sp>
      <p:sp>
        <p:nvSpPr>
          <p:cNvPr id="29698" name="Line 4"/>
          <p:cNvSpPr>
            <a:spLocks noChangeShapeType="1"/>
          </p:cNvSpPr>
          <p:nvPr/>
        </p:nvSpPr>
        <p:spPr bwMode="auto">
          <a:xfrm>
            <a:off x="250825" y="6381750"/>
            <a:ext cx="8642350" cy="0"/>
          </a:xfrm>
          <a:prstGeom prst="line">
            <a:avLst/>
          </a:prstGeom>
          <a:noFill/>
          <a:ln w="9525">
            <a:solidFill>
              <a:schemeClr val="tx1"/>
            </a:solidFill>
            <a:round/>
            <a:headEnd/>
            <a:tailEnd/>
          </a:ln>
        </p:spPr>
        <p:txBody>
          <a:bodyPr/>
          <a:lstStyle/>
          <a:p>
            <a:endParaRPr lang="hu-HU"/>
          </a:p>
        </p:txBody>
      </p:sp>
      <p:sp>
        <p:nvSpPr>
          <p:cNvPr id="29699" name="Text Box 16"/>
          <p:cNvSpPr txBox="1">
            <a:spLocks noChangeArrowheads="1"/>
          </p:cNvSpPr>
          <p:nvPr/>
        </p:nvSpPr>
        <p:spPr bwMode="auto">
          <a:xfrm>
            <a:off x="142875" y="6446838"/>
            <a:ext cx="8516938" cy="338137"/>
          </a:xfrm>
          <a:prstGeom prst="rect">
            <a:avLst/>
          </a:prstGeom>
          <a:noFill/>
          <a:ln w="9525">
            <a:noFill/>
            <a:miter lim="800000"/>
            <a:headEnd/>
            <a:tailEnd/>
          </a:ln>
        </p:spPr>
        <p:txBody>
          <a:bodyPr>
            <a:spAutoFit/>
          </a:bodyPr>
          <a:lstStyle/>
          <a:p>
            <a:r>
              <a:rPr lang="hu-HU" sz="1600"/>
              <a:t>                                                                                       </a:t>
            </a:r>
          </a:p>
        </p:txBody>
      </p:sp>
      <p:sp>
        <p:nvSpPr>
          <p:cNvPr id="32" name="Szövegdoboz 31"/>
          <p:cNvSpPr txBox="1"/>
          <p:nvPr/>
        </p:nvSpPr>
        <p:spPr>
          <a:xfrm>
            <a:off x="214313" y="1085850"/>
            <a:ext cx="1214437" cy="242888"/>
          </a:xfrm>
          <a:prstGeom prst="rect">
            <a:avLst/>
          </a:prstGeom>
          <a:noFill/>
        </p:spPr>
        <p:txBody>
          <a:bodyPr>
            <a:spAutoFit/>
          </a:bodyPr>
          <a:lstStyle/>
          <a:p>
            <a:pPr>
              <a:defRPr/>
            </a:pPr>
            <a:endParaRPr lang="hu-HU" sz="980" b="1" dirty="0">
              <a:cs typeface="+mn-cs"/>
            </a:endParaRPr>
          </a:p>
        </p:txBody>
      </p:sp>
      <p:sp>
        <p:nvSpPr>
          <p:cNvPr id="18" name="Téglalap 17"/>
          <p:cNvSpPr/>
          <p:nvPr/>
        </p:nvSpPr>
        <p:spPr>
          <a:xfrm>
            <a:off x="611560" y="5733256"/>
            <a:ext cx="5140778" cy="474140"/>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2000" b="1"/>
              <a:t>7,5 millió Ft központi támogatás</a:t>
            </a:r>
          </a:p>
        </p:txBody>
      </p:sp>
      <p:pic>
        <p:nvPicPr>
          <p:cNvPr id="29704" name="Picture 11" descr="DSCF5900"/>
          <p:cNvPicPr>
            <a:picLocks noChangeAspect="1" noChangeArrowheads="1"/>
          </p:cNvPicPr>
          <p:nvPr/>
        </p:nvPicPr>
        <p:blipFill>
          <a:blip r:embed="rId2" cstate="print"/>
          <a:srcRect/>
          <a:stretch>
            <a:fillRect/>
          </a:stretch>
        </p:blipFill>
        <p:spPr bwMode="auto">
          <a:xfrm>
            <a:off x="179388" y="1341438"/>
            <a:ext cx="5400675" cy="4051300"/>
          </a:xfrm>
          <a:prstGeom prst="rect">
            <a:avLst/>
          </a:prstGeom>
          <a:noFill/>
          <a:ln w="9525">
            <a:noFill/>
            <a:miter lim="800000"/>
            <a:headEnd/>
            <a:tailEnd/>
          </a:ln>
        </p:spPr>
      </p:pic>
      <p:pic>
        <p:nvPicPr>
          <p:cNvPr id="29705" name="Picture 12" descr="IMG_0050"/>
          <p:cNvPicPr>
            <a:picLocks noChangeAspect="1" noChangeArrowheads="1"/>
          </p:cNvPicPr>
          <p:nvPr/>
        </p:nvPicPr>
        <p:blipFill>
          <a:blip r:embed="rId3" cstate="print"/>
          <a:srcRect/>
          <a:stretch>
            <a:fillRect/>
          </a:stretch>
        </p:blipFill>
        <p:spPr bwMode="auto">
          <a:xfrm>
            <a:off x="5795963" y="1268413"/>
            <a:ext cx="2832100" cy="4248150"/>
          </a:xfrm>
          <a:prstGeom prst="rect">
            <a:avLst/>
          </a:prstGeom>
          <a:noFill/>
          <a:ln w="9525">
            <a:noFill/>
            <a:miter lim="800000"/>
            <a:headEnd/>
            <a:tailEnd/>
          </a:ln>
        </p:spPr>
      </p:pic>
      <p:sp>
        <p:nvSpPr>
          <p:cNvPr id="2" name="Téglalap 17"/>
          <p:cNvSpPr/>
          <p:nvPr/>
        </p:nvSpPr>
        <p:spPr>
          <a:xfrm>
            <a:off x="3707904" y="548680"/>
            <a:ext cx="5140778" cy="474140"/>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2000" b="1"/>
              <a:t>Bevonás gyakorlatainkba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Hatósági  tevékenység</a:t>
            </a:r>
          </a:p>
        </p:txBody>
      </p:sp>
      <p:sp>
        <p:nvSpPr>
          <p:cNvPr id="6147" name="Text Box 15"/>
          <p:cNvSpPr txBox="1">
            <a:spLocks noChangeArrowheads="1"/>
          </p:cNvSpPr>
          <p:nvPr/>
        </p:nvSpPr>
        <p:spPr bwMode="auto">
          <a:xfrm>
            <a:off x="12700" y="486153"/>
            <a:ext cx="9144000" cy="936008"/>
          </a:xfrm>
          <a:prstGeom prst="rect">
            <a:avLst/>
          </a:prstGeom>
          <a:solidFill>
            <a:srgbClr val="FF0000"/>
          </a:solidFill>
          <a:ln w="9525">
            <a:solidFill>
              <a:srgbClr val="FF0000"/>
            </a:solidFill>
            <a:miter lim="800000"/>
            <a:headEnd/>
            <a:tailEnd/>
          </a:ln>
          <a:effectLst>
            <a:softEdge rad="63500"/>
          </a:effectLst>
        </p:spPr>
        <p:txBody>
          <a:bodyPr>
            <a:spAutoFit/>
          </a:bodyPr>
          <a:lstStyle/>
          <a:p>
            <a:pPr>
              <a:defRPr/>
            </a:pPr>
            <a:endParaRPr lang="hu-HU" b="1">
              <a:solidFill>
                <a:schemeClr val="bg1"/>
              </a:solidFill>
            </a:endParaRPr>
          </a:p>
          <a:p>
            <a:pPr algn="ctr">
              <a:defRPr/>
            </a:pPr>
            <a:r>
              <a:rPr lang="hu-HU" b="1">
                <a:solidFill>
                  <a:schemeClr val="bg1"/>
                </a:solidFill>
              </a:rPr>
              <a:t>Kéményseprő-ipari közszolgáltatás</a:t>
            </a:r>
          </a:p>
          <a:p>
            <a:pPr algn="ctr">
              <a:defRPr/>
            </a:pPr>
            <a:endParaRPr lang="hu-HU" sz="2000" b="1">
              <a:solidFill>
                <a:schemeClr val="bg1"/>
              </a:solidFill>
            </a:endParaRPr>
          </a:p>
        </p:txBody>
      </p:sp>
      <p:pic>
        <p:nvPicPr>
          <p:cNvPr id="61445" name="Picture 9" descr="20170107_kemenytuz_illusztracio_borito"/>
          <p:cNvPicPr>
            <a:picLocks noChangeAspect="1" noChangeArrowheads="1"/>
          </p:cNvPicPr>
          <p:nvPr/>
        </p:nvPicPr>
        <p:blipFill>
          <a:blip r:embed="rId2" cstate="print"/>
          <a:srcRect/>
          <a:stretch>
            <a:fillRect/>
          </a:stretch>
        </p:blipFill>
        <p:spPr bwMode="auto">
          <a:xfrm>
            <a:off x="3851275" y="1412875"/>
            <a:ext cx="5105400" cy="2581275"/>
          </a:xfrm>
          <a:prstGeom prst="rect">
            <a:avLst/>
          </a:prstGeom>
          <a:noFill/>
          <a:ln w="9525">
            <a:noFill/>
            <a:miter lim="800000"/>
            <a:headEnd/>
            <a:tailEnd/>
          </a:ln>
        </p:spPr>
      </p:pic>
      <p:sp>
        <p:nvSpPr>
          <p:cNvPr id="8" name="Téglalap 7"/>
          <p:cNvSpPr/>
          <p:nvPr/>
        </p:nvSpPr>
        <p:spPr>
          <a:xfrm>
            <a:off x="490969" y="4317364"/>
            <a:ext cx="3060797" cy="1557360"/>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b="1">
                <a:effectLst>
                  <a:outerShdw blurRad="38100" dist="38100" dir="2700000" algn="tl">
                    <a:srgbClr val="C0C0C0"/>
                  </a:outerShdw>
                </a:effectLst>
              </a:rPr>
              <a:t>Szolgáltatóktól érkezett </a:t>
            </a:r>
            <a:r>
              <a:rPr lang="hu-HU" b="1" u="sng">
                <a:effectLst>
                  <a:outerShdw blurRad="38100" dist="38100" dir="2700000" algn="tl">
                    <a:srgbClr val="C0C0C0"/>
                  </a:outerShdw>
                </a:effectLst>
              </a:rPr>
              <a:t>bejelentések száma</a:t>
            </a:r>
          </a:p>
          <a:p>
            <a:pPr algn="ctr">
              <a:defRPr/>
            </a:pPr>
            <a:r>
              <a:rPr lang="hu-HU" sz="1600" b="1" i="1"/>
              <a:t>2016-ban: </a:t>
            </a:r>
            <a:r>
              <a:rPr lang="hu-HU" sz="2000" b="1" i="1">
                <a:solidFill>
                  <a:srgbClr val="FF0000"/>
                </a:solidFill>
              </a:rPr>
              <a:t>1224</a:t>
            </a:r>
            <a:r>
              <a:rPr lang="hu-HU" sz="1600" b="1" i="1"/>
              <a:t> db</a:t>
            </a:r>
          </a:p>
          <a:p>
            <a:pPr algn="ctr">
              <a:defRPr/>
            </a:pPr>
            <a:r>
              <a:rPr lang="hu-HU" sz="1600" b="1" i="1"/>
              <a:t>2015-ben: </a:t>
            </a:r>
            <a:r>
              <a:rPr lang="hu-HU" sz="1600" b="1" i="1">
                <a:solidFill>
                  <a:srgbClr val="FF0000"/>
                </a:solidFill>
              </a:rPr>
              <a:t>1095</a:t>
            </a:r>
            <a:r>
              <a:rPr lang="hu-HU" sz="1600" b="1" i="1"/>
              <a:t> db</a:t>
            </a:r>
          </a:p>
          <a:p>
            <a:pPr>
              <a:defRPr/>
            </a:pPr>
            <a:endParaRPr lang="hu-HU" sz="1600" b="1"/>
          </a:p>
          <a:p>
            <a:pPr>
              <a:defRPr/>
            </a:pPr>
            <a:endParaRPr lang="hu-HU" b="1"/>
          </a:p>
        </p:txBody>
      </p:sp>
      <p:sp>
        <p:nvSpPr>
          <p:cNvPr id="39949" name="Text Box 13"/>
          <p:cNvSpPr txBox="1">
            <a:spLocks noChangeArrowheads="1"/>
          </p:cNvSpPr>
          <p:nvPr/>
        </p:nvSpPr>
        <p:spPr bwMode="auto">
          <a:xfrm rot="1867205">
            <a:off x="3668713" y="2622550"/>
            <a:ext cx="4224337" cy="457200"/>
          </a:xfrm>
          <a:prstGeom prst="rect">
            <a:avLst/>
          </a:prstGeom>
          <a:noFill/>
          <a:ln w="9525">
            <a:noFill/>
            <a:miter lim="800000"/>
            <a:headEnd/>
            <a:tailEnd/>
          </a:ln>
          <a:effectLst/>
        </p:spPr>
        <p:txBody>
          <a:bodyPr>
            <a:spAutoFit/>
          </a:bodyPr>
          <a:lstStyle/>
          <a:p>
            <a:pPr>
              <a:spcBef>
                <a:spcPct val="50000"/>
              </a:spcBef>
              <a:defRPr/>
            </a:pPr>
            <a:r>
              <a:rPr lang="hu-HU" sz="2400" b="1">
                <a:solidFill>
                  <a:srgbClr val="FF0000"/>
                </a:solidFill>
                <a:effectLst>
                  <a:outerShdw blurRad="38100" dist="38100" dir="2700000" algn="tl">
                    <a:srgbClr val="C0C0C0"/>
                  </a:outerShdw>
                </a:effectLst>
              </a:rPr>
              <a:t>Kéménytüzek száma: 23 db</a:t>
            </a:r>
          </a:p>
        </p:txBody>
      </p:sp>
      <p:sp>
        <p:nvSpPr>
          <p:cNvPr id="2" name="Téglalap 7"/>
          <p:cNvSpPr/>
          <p:nvPr/>
        </p:nvSpPr>
        <p:spPr>
          <a:xfrm>
            <a:off x="4116397" y="4170129"/>
            <a:ext cx="4788691" cy="1602602"/>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b="1">
                <a:effectLst>
                  <a:outerShdw blurRad="38100" dist="38100" dir="2700000" algn="tl">
                    <a:srgbClr val="C0C0C0"/>
                  </a:outerShdw>
                </a:effectLst>
              </a:rPr>
              <a:t>A kéményseprő-ipari szerv megalakulásával nagy mértékben </a:t>
            </a:r>
            <a:r>
              <a:rPr lang="hu-HU" b="1">
                <a:solidFill>
                  <a:srgbClr val="FF0000"/>
                </a:solidFill>
                <a:effectLst>
                  <a:outerShdw blurRad="38100" dist="38100" dir="2700000" algn="tl">
                    <a:srgbClr val="C0C0C0"/>
                  </a:outerShdw>
                </a:effectLst>
              </a:rPr>
              <a:t>csökkent</a:t>
            </a:r>
            <a:r>
              <a:rPr lang="hu-HU" b="1">
                <a:effectLst>
                  <a:outerShdw blurRad="38100" dist="38100" dir="2700000" algn="tl">
                    <a:srgbClr val="C0C0C0"/>
                  </a:outerShdw>
                </a:effectLst>
              </a:rPr>
              <a:t> a „zárt lakások” száma, azonban </a:t>
            </a:r>
            <a:r>
              <a:rPr lang="hu-HU" b="1">
                <a:solidFill>
                  <a:srgbClr val="FF0000"/>
                </a:solidFill>
                <a:effectLst>
                  <a:outerShdw blurRad="38100" dist="38100" dir="2700000" algn="tl">
                    <a:srgbClr val="C0C0C0"/>
                  </a:outerShdw>
                </a:effectLst>
              </a:rPr>
              <a:t>megemelkedett</a:t>
            </a:r>
            <a:r>
              <a:rPr lang="hu-HU" b="1">
                <a:effectLst>
                  <a:outerShdw blurRad="38100" dist="38100" dir="2700000" algn="tl">
                    <a:srgbClr val="C0C0C0"/>
                  </a:outerShdw>
                </a:effectLst>
              </a:rPr>
              <a:t> a hibás kémények száma</a:t>
            </a:r>
            <a:endParaRPr lang="hu-HU" sz="1600" b="1" i="1"/>
          </a:p>
          <a:p>
            <a:pPr>
              <a:defRPr/>
            </a:pPr>
            <a:endParaRPr lang="hu-HU" sz="1600" b="1"/>
          </a:p>
          <a:p>
            <a:pPr>
              <a:defRPr/>
            </a:pPr>
            <a:endParaRPr lang="hu-HU" b="1"/>
          </a:p>
        </p:txBody>
      </p:sp>
      <p:sp>
        <p:nvSpPr>
          <p:cNvPr id="3" name="Téglalap 7"/>
          <p:cNvSpPr/>
          <p:nvPr/>
        </p:nvSpPr>
        <p:spPr>
          <a:xfrm>
            <a:off x="347672" y="2115650"/>
            <a:ext cx="3322208" cy="2081051"/>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b="1">
                <a:effectLst>
                  <a:outerShdw blurRad="38100" dist="38100" dir="2700000" algn="tl">
                    <a:srgbClr val="C0C0C0"/>
                  </a:outerShdw>
                </a:effectLst>
              </a:rPr>
              <a:t>Kiskunhalas KVK illetékességi területén 2016 év végén 2 közszolgáltató működött</a:t>
            </a:r>
          </a:p>
          <a:p>
            <a:pPr algn="ctr">
              <a:defRPr/>
            </a:pPr>
            <a:r>
              <a:rPr lang="hu-HU" b="1">
                <a:effectLst>
                  <a:outerShdw blurRad="38100" dist="38100" dir="2700000" algn="tl">
                    <a:srgbClr val="C0C0C0"/>
                  </a:outerShdw>
                </a:effectLst>
              </a:rPr>
              <a:t>+</a:t>
            </a:r>
          </a:p>
          <a:p>
            <a:pPr algn="ctr">
              <a:defRPr/>
            </a:pPr>
            <a:r>
              <a:rPr lang="hu-HU" b="1">
                <a:effectLst>
                  <a:outerShdw blurRad="38100" dist="38100" dir="2700000" algn="tl">
                    <a:srgbClr val="C0C0C0"/>
                  </a:outerShdw>
                </a:effectLst>
              </a:rPr>
              <a:t>A kéményseprő-ipari</a:t>
            </a:r>
            <a:r>
              <a:rPr lang="hu-HU"/>
              <a:t> </a:t>
            </a:r>
            <a:r>
              <a:rPr lang="hu-HU" b="1">
                <a:effectLst>
                  <a:outerShdw blurRad="38100" dist="38100" dir="2700000" algn="tl">
                    <a:srgbClr val="C0C0C0"/>
                  </a:outerShdw>
                </a:effectLst>
              </a:rPr>
              <a:t>szerv</a:t>
            </a:r>
            <a:endParaRPr lang="hu-HU" sz="1600" b="1" i="1"/>
          </a:p>
          <a:p>
            <a:pPr>
              <a:defRPr/>
            </a:pPr>
            <a:endParaRPr lang="hu-HU" sz="1600" b="1"/>
          </a:p>
          <a:p>
            <a:pPr>
              <a:defRPr/>
            </a:pPr>
            <a:endParaRPr lang="hu-HU" b="1"/>
          </a:p>
        </p:txBody>
      </p:sp>
      <p:sp>
        <p:nvSpPr>
          <p:cNvPr id="4" name="Téglalap 7"/>
          <p:cNvSpPr/>
          <p:nvPr/>
        </p:nvSpPr>
        <p:spPr>
          <a:xfrm>
            <a:off x="631591" y="6041118"/>
            <a:ext cx="8046264" cy="925658"/>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2800" b="1" u="sng">
                <a:solidFill>
                  <a:srgbClr val="FF0000"/>
                </a:solidFill>
                <a:effectLst>
                  <a:outerShdw blurRad="38100" dist="38100" dir="2700000" algn="tl">
                    <a:srgbClr val="C0C0C0"/>
                  </a:outerShdw>
                </a:effectLst>
              </a:rPr>
              <a:t>Nagy a leterheltség a „kéményes” ügyek miatt</a:t>
            </a:r>
            <a:endParaRPr lang="hu-HU" sz="2800" b="1" i="1" u="sng">
              <a:solidFill>
                <a:srgbClr val="FF0000"/>
              </a:solidFill>
            </a:endParaRPr>
          </a:p>
          <a:p>
            <a:pPr>
              <a:defRPr/>
            </a:pPr>
            <a:endParaRPr lang="hu-HU" sz="2800" b="1">
              <a:solidFill>
                <a:srgbClr val="FF0000"/>
              </a:solidFill>
            </a:endParaRPr>
          </a:p>
          <a:p>
            <a:pPr>
              <a:defRPr/>
            </a:pPr>
            <a:endParaRPr lang="hu-HU" b="1"/>
          </a:p>
        </p:txBody>
      </p:sp>
      <p:sp>
        <p:nvSpPr>
          <p:cNvPr id="5" name="Téglalap 7"/>
          <p:cNvSpPr/>
          <p:nvPr/>
        </p:nvSpPr>
        <p:spPr>
          <a:xfrm>
            <a:off x="489380" y="1387860"/>
            <a:ext cx="3060798" cy="648659"/>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b="1">
                <a:effectLst>
                  <a:outerShdw blurRad="38100" dist="38100" dir="2700000" algn="tl">
                    <a:srgbClr val="C0C0C0"/>
                  </a:outerShdw>
                </a:effectLst>
              </a:rPr>
              <a:t>ÚJ jogi szabályozás</a:t>
            </a:r>
            <a:endParaRPr lang="hu-HU" sz="1600" b="1" i="1"/>
          </a:p>
          <a:p>
            <a:pPr>
              <a:defRPr/>
            </a:pPr>
            <a:endParaRPr lang="hu-HU" sz="1600" b="1"/>
          </a:p>
          <a:p>
            <a:pPr>
              <a:defRPr/>
            </a:pPr>
            <a:endParaRPr lang="hu-HU"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ppt_x"/>
                                          </p:val>
                                        </p:tav>
                                        <p:tav tm="100000">
                                          <p:val>
                                            <p:strVal val="#ppt_x"/>
                                          </p:val>
                                        </p:tav>
                                      </p:tavLst>
                                    </p:anim>
                                    <p:anim calcmode="lin" valueType="num">
                                      <p:cBhvr additive="base">
                                        <p:cTn id="8" dur="500" fill="hold"/>
                                        <p:tgtEl>
                                          <p:spTgt spid="614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949"/>
                                        </p:tgtEl>
                                        <p:attrNameLst>
                                          <p:attrName>style.visibility</p:attrName>
                                        </p:attrNameLst>
                                      </p:cBhvr>
                                      <p:to>
                                        <p:strVal val="visible"/>
                                      </p:to>
                                    </p:set>
                                    <p:anim calcmode="lin" valueType="num">
                                      <p:cBhvr additive="base">
                                        <p:cTn id="37" dur="500" fill="hold"/>
                                        <p:tgtEl>
                                          <p:spTgt spid="39949"/>
                                        </p:tgtEl>
                                        <p:attrNameLst>
                                          <p:attrName>ppt_x</p:attrName>
                                        </p:attrNameLst>
                                      </p:cBhvr>
                                      <p:tavLst>
                                        <p:tav tm="0">
                                          <p:val>
                                            <p:strVal val="#ppt_x"/>
                                          </p:val>
                                        </p:tav>
                                        <p:tav tm="100000">
                                          <p:val>
                                            <p:strVal val="#ppt_x"/>
                                          </p:val>
                                        </p:tav>
                                      </p:tavLst>
                                    </p:anim>
                                    <p:anim calcmode="lin" valueType="num">
                                      <p:cBhvr additive="base">
                                        <p:cTn id="38" dur="500" fill="hold"/>
                                        <p:tgtEl>
                                          <p:spTgt spid="399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Hatósági tevékenység</a:t>
            </a:r>
          </a:p>
        </p:txBody>
      </p:sp>
      <p:sp>
        <p:nvSpPr>
          <p:cNvPr id="6147" name="Text Box 15"/>
          <p:cNvSpPr txBox="1">
            <a:spLocks noChangeArrowheads="1"/>
          </p:cNvSpPr>
          <p:nvPr/>
        </p:nvSpPr>
        <p:spPr bwMode="auto">
          <a:xfrm>
            <a:off x="12700" y="487075"/>
            <a:ext cx="9144000" cy="1023078"/>
          </a:xfrm>
          <a:prstGeom prst="rect">
            <a:avLst/>
          </a:prstGeom>
          <a:solidFill>
            <a:srgbClr val="FF0000"/>
          </a:solidFill>
          <a:ln w="9525">
            <a:solidFill>
              <a:srgbClr val="FF0000"/>
            </a:solidFill>
            <a:miter lim="800000"/>
            <a:headEnd/>
            <a:tailEnd/>
          </a:ln>
          <a:effectLst>
            <a:softEdge rad="63500"/>
          </a:effectLst>
        </p:spPr>
        <p:txBody>
          <a:bodyPr>
            <a:spAutoFit/>
          </a:bodyPr>
          <a:lstStyle/>
          <a:p>
            <a:pPr>
              <a:defRPr/>
            </a:pPr>
            <a:endParaRPr lang="hu-HU" b="1">
              <a:solidFill>
                <a:schemeClr val="bg1"/>
              </a:solidFill>
            </a:endParaRPr>
          </a:p>
          <a:p>
            <a:pPr algn="ctr">
              <a:defRPr/>
            </a:pPr>
            <a:r>
              <a:rPr lang="hu-HU" sz="2400" b="1">
                <a:solidFill>
                  <a:schemeClr val="bg1"/>
                </a:solidFill>
              </a:rPr>
              <a:t>Szankcionálás</a:t>
            </a:r>
          </a:p>
          <a:p>
            <a:pPr algn="ctr">
              <a:defRPr/>
            </a:pPr>
            <a:endParaRPr lang="hu-HU" sz="2000" b="1">
              <a:solidFill>
                <a:schemeClr val="bg1"/>
              </a:solidFill>
            </a:endParaRPr>
          </a:p>
        </p:txBody>
      </p:sp>
      <p:sp>
        <p:nvSpPr>
          <p:cNvPr id="47119" name="Text Box 15"/>
          <p:cNvSpPr txBox="1">
            <a:spLocks noChangeArrowheads="1"/>
          </p:cNvSpPr>
          <p:nvPr/>
        </p:nvSpPr>
        <p:spPr bwMode="auto">
          <a:xfrm>
            <a:off x="323850" y="1700213"/>
            <a:ext cx="3889375" cy="2155825"/>
          </a:xfrm>
          <a:prstGeom prst="rect">
            <a:avLst/>
          </a:prstGeom>
          <a:noFill/>
          <a:ln w="9525">
            <a:noFill/>
            <a:miter lim="800000"/>
            <a:headEnd/>
            <a:tailEnd/>
          </a:ln>
          <a:effectLst/>
        </p:spPr>
        <p:txBody>
          <a:bodyPr>
            <a:spAutoFit/>
          </a:bodyPr>
          <a:lstStyle/>
          <a:p>
            <a:pPr>
              <a:lnSpc>
                <a:spcPct val="150000"/>
              </a:lnSpc>
              <a:defRPr/>
            </a:pPr>
            <a:r>
              <a:rPr lang="hu-HU" b="1">
                <a:solidFill>
                  <a:srgbClr val="FF0000"/>
                </a:solidFill>
                <a:effectLst>
                  <a:outerShdw blurRad="38100" dist="38100" dir="2700000" algn="tl">
                    <a:srgbClr val="C0C0C0"/>
                  </a:outerShdw>
                </a:effectLst>
              </a:rPr>
              <a:t>Hatósági felhívás: 	113 db</a:t>
            </a:r>
          </a:p>
          <a:p>
            <a:pPr>
              <a:lnSpc>
                <a:spcPct val="150000"/>
              </a:lnSpc>
              <a:defRPr/>
            </a:pPr>
            <a:r>
              <a:rPr lang="hu-HU" b="1">
                <a:solidFill>
                  <a:srgbClr val="FF0000"/>
                </a:solidFill>
                <a:effectLst>
                  <a:outerShdw blurRad="38100" dist="38100" dir="2700000" algn="tl">
                    <a:srgbClr val="C0C0C0"/>
                  </a:outerShdw>
                </a:effectLst>
              </a:rPr>
              <a:t>Tűzvédelmi kötelezés: 	0 db</a:t>
            </a:r>
          </a:p>
          <a:p>
            <a:pPr>
              <a:lnSpc>
                <a:spcPct val="150000"/>
              </a:lnSpc>
              <a:defRPr/>
            </a:pPr>
            <a:r>
              <a:rPr lang="hu-HU" b="1">
                <a:solidFill>
                  <a:srgbClr val="FF0000"/>
                </a:solidFill>
                <a:effectLst>
                  <a:outerShdw blurRad="38100" dist="38100" dir="2700000" algn="tl">
                    <a:srgbClr val="C0C0C0"/>
                  </a:outerShdw>
                </a:effectLst>
              </a:rPr>
              <a:t>Helyszíni bírság: 	0 db</a:t>
            </a:r>
          </a:p>
          <a:p>
            <a:pPr>
              <a:lnSpc>
                <a:spcPct val="150000"/>
              </a:lnSpc>
              <a:defRPr/>
            </a:pPr>
            <a:r>
              <a:rPr lang="hu-HU" b="1">
                <a:solidFill>
                  <a:srgbClr val="FF0000"/>
                </a:solidFill>
                <a:effectLst>
                  <a:outerShdw blurRad="38100" dist="38100" dir="2700000" algn="tl">
                    <a:srgbClr val="C0C0C0"/>
                  </a:outerShdw>
                </a:effectLst>
              </a:rPr>
              <a:t>Tűzvédelmi bírság: 	285 db</a:t>
            </a:r>
          </a:p>
          <a:p>
            <a:pPr>
              <a:lnSpc>
                <a:spcPct val="150000"/>
              </a:lnSpc>
              <a:defRPr/>
            </a:pPr>
            <a:endParaRPr lang="hu-HU" b="1">
              <a:solidFill>
                <a:srgbClr val="FF0000"/>
              </a:solidFill>
              <a:effectLst>
                <a:outerShdw blurRad="38100" dist="38100" dir="2700000" algn="tl">
                  <a:srgbClr val="C0C0C0"/>
                </a:outerShdw>
              </a:effectLst>
            </a:endParaRPr>
          </a:p>
        </p:txBody>
      </p:sp>
      <p:graphicFrame>
        <p:nvGraphicFramePr>
          <p:cNvPr id="47121" name="Object 7"/>
          <p:cNvGraphicFramePr>
            <a:graphicFrameLocks noChangeAspect="1"/>
          </p:cNvGraphicFramePr>
          <p:nvPr/>
        </p:nvGraphicFramePr>
        <p:xfrm>
          <a:off x="3924300" y="1268413"/>
          <a:ext cx="6299200" cy="4968875"/>
        </p:xfrm>
        <a:graphic>
          <a:graphicData uri="http://schemas.openxmlformats.org/presentationml/2006/ole">
            <p:oleObj spid="_x0000_s49159" name="Diagram" r:id="rId3" imgW="5276777" imgH="3721140" progId="MSGraph.Chart.8">
              <p:embed followColorScheme="full"/>
            </p:oleObj>
          </a:graphicData>
        </a:graphic>
      </p:graphicFrame>
      <p:sp>
        <p:nvSpPr>
          <p:cNvPr id="2" name="Text Box 18"/>
          <p:cNvSpPr txBox="1">
            <a:spLocks noChangeArrowheads="1"/>
          </p:cNvSpPr>
          <p:nvPr/>
        </p:nvSpPr>
        <p:spPr bwMode="auto">
          <a:xfrm>
            <a:off x="5364163" y="2133600"/>
            <a:ext cx="3240087" cy="336550"/>
          </a:xfrm>
          <a:prstGeom prst="rect">
            <a:avLst/>
          </a:prstGeom>
          <a:noFill/>
          <a:ln w="9525">
            <a:noFill/>
            <a:miter lim="800000"/>
            <a:headEnd/>
            <a:tailEnd/>
          </a:ln>
          <a:effectLst/>
        </p:spPr>
        <p:txBody>
          <a:bodyPr>
            <a:spAutoFit/>
          </a:bodyPr>
          <a:lstStyle/>
          <a:p>
            <a:pPr>
              <a:spcBef>
                <a:spcPct val="50000"/>
              </a:spcBef>
              <a:defRPr/>
            </a:pPr>
            <a:r>
              <a:rPr lang="hu-HU" sz="1600" b="1">
                <a:solidFill>
                  <a:srgbClr val="FF0000"/>
                </a:solidFill>
                <a:effectLst>
                  <a:outerShdw blurRad="38100" dist="38100" dir="2700000" algn="tl">
                    <a:srgbClr val="C0C0C0"/>
                  </a:outerShdw>
                </a:effectLst>
              </a:rPr>
              <a:t>Jogerősen kiszabott bírságok</a:t>
            </a:r>
          </a:p>
        </p:txBody>
      </p:sp>
      <p:pic>
        <p:nvPicPr>
          <p:cNvPr id="47128" name="Picture 22" descr="ib_2000"/>
          <p:cNvPicPr>
            <a:picLocks noChangeAspect="1" noChangeArrowheads="1"/>
          </p:cNvPicPr>
          <p:nvPr/>
        </p:nvPicPr>
        <p:blipFill>
          <a:blip r:embed="rId4" cstate="print"/>
          <a:srcRect/>
          <a:stretch>
            <a:fillRect/>
          </a:stretch>
        </p:blipFill>
        <p:spPr bwMode="auto">
          <a:xfrm rot="-1276723">
            <a:off x="2627313" y="4437063"/>
            <a:ext cx="1560512" cy="2132012"/>
          </a:xfrm>
          <a:prstGeom prst="rect">
            <a:avLst/>
          </a:prstGeom>
          <a:noFill/>
          <a:ln w="9525">
            <a:noFill/>
            <a:miter lim="800000"/>
            <a:headEnd/>
            <a:tailEnd/>
          </a:ln>
        </p:spPr>
      </p:pic>
      <p:sp>
        <p:nvSpPr>
          <p:cNvPr id="47127" name="Text Box 23"/>
          <p:cNvSpPr txBox="1">
            <a:spLocks noChangeArrowheads="1"/>
          </p:cNvSpPr>
          <p:nvPr/>
        </p:nvSpPr>
        <p:spPr bwMode="auto">
          <a:xfrm>
            <a:off x="684213" y="5516563"/>
            <a:ext cx="2160587" cy="914400"/>
          </a:xfrm>
          <a:prstGeom prst="rect">
            <a:avLst/>
          </a:prstGeom>
          <a:noFill/>
          <a:ln w="9525">
            <a:noFill/>
            <a:miter lim="800000"/>
            <a:headEnd/>
            <a:tailEnd/>
          </a:ln>
          <a:effectLst/>
        </p:spPr>
        <p:txBody>
          <a:bodyPr>
            <a:spAutoFit/>
          </a:bodyPr>
          <a:lstStyle/>
          <a:p>
            <a:pPr>
              <a:spcBef>
                <a:spcPct val="50000"/>
              </a:spcBef>
              <a:defRPr/>
            </a:pPr>
            <a:r>
              <a:rPr lang="hu-HU" b="1">
                <a:solidFill>
                  <a:srgbClr val="FF0000"/>
                </a:solidFill>
                <a:effectLst>
                  <a:outerShdw blurRad="38100" dist="38100" dir="2700000" algn="tl">
                    <a:srgbClr val="C0C0C0"/>
                  </a:outerShdw>
                </a:effectLst>
              </a:rPr>
              <a:t>Igazgatási szolg. </a:t>
            </a:r>
          </a:p>
          <a:p>
            <a:pPr>
              <a:spcBef>
                <a:spcPct val="50000"/>
              </a:spcBef>
              <a:defRPr/>
            </a:pPr>
            <a:r>
              <a:rPr lang="hu-HU" b="1">
                <a:solidFill>
                  <a:srgbClr val="FF0000"/>
                </a:solidFill>
                <a:effectLst>
                  <a:outerShdw blurRad="38100" dist="38100" dir="2700000" algn="tl">
                    <a:srgbClr val="C0C0C0"/>
                  </a:outerShdw>
                </a:effectLst>
              </a:rPr>
              <a:t>díj: </a:t>
            </a:r>
            <a:r>
              <a:rPr lang="hu-HU" sz="2400" b="1">
                <a:solidFill>
                  <a:srgbClr val="FF0000"/>
                </a:solidFill>
                <a:effectLst>
                  <a:outerShdw blurRad="38100" dist="38100" dir="2700000" algn="tl">
                    <a:srgbClr val="C0C0C0"/>
                  </a:outerShdw>
                </a:effectLst>
              </a:rPr>
              <a:t>169.000 Ft.</a:t>
            </a:r>
          </a:p>
        </p:txBody>
      </p:sp>
      <p:sp>
        <p:nvSpPr>
          <p:cNvPr id="3" name="Text Box 24"/>
          <p:cNvSpPr txBox="1">
            <a:spLocks noChangeArrowheads="1"/>
          </p:cNvSpPr>
          <p:nvPr/>
        </p:nvSpPr>
        <p:spPr bwMode="auto">
          <a:xfrm>
            <a:off x="395288" y="3735388"/>
            <a:ext cx="3889375" cy="1192212"/>
          </a:xfrm>
          <a:prstGeom prst="rect">
            <a:avLst/>
          </a:prstGeom>
          <a:noFill/>
          <a:ln w="9525">
            <a:noFill/>
            <a:miter lim="800000"/>
            <a:headEnd/>
            <a:tailEnd/>
          </a:ln>
          <a:effectLst/>
        </p:spPr>
        <p:txBody>
          <a:bodyPr>
            <a:spAutoFit/>
          </a:bodyPr>
          <a:lstStyle/>
          <a:p>
            <a:pPr>
              <a:lnSpc>
                <a:spcPct val="150000"/>
              </a:lnSpc>
              <a:defRPr/>
            </a:pPr>
            <a:r>
              <a:rPr lang="hu-HU" b="1">
                <a:solidFill>
                  <a:srgbClr val="FF0000"/>
                </a:solidFill>
                <a:effectLst>
                  <a:outerShdw blurRad="38100" dist="38100" dir="2700000" algn="tl">
                    <a:srgbClr val="C0C0C0"/>
                  </a:outerShdw>
                </a:effectLst>
              </a:rPr>
              <a:t>Végrehajtási eljárások: 	3 db</a:t>
            </a:r>
          </a:p>
          <a:p>
            <a:pPr>
              <a:lnSpc>
                <a:spcPct val="150000"/>
              </a:lnSpc>
              <a:defRPr/>
            </a:pPr>
            <a:r>
              <a:rPr lang="hu-HU" b="1">
                <a:solidFill>
                  <a:srgbClr val="FF0000"/>
                </a:solidFill>
                <a:effectLst>
                  <a:outerShdw blurRad="38100" dist="38100" dir="2700000" algn="tl">
                    <a:srgbClr val="C0C0C0"/>
                  </a:outerShdw>
                </a:effectLst>
              </a:rPr>
              <a:t>Fellebbezési eljárás: 	1 db</a:t>
            </a:r>
          </a:p>
          <a:p>
            <a:pPr>
              <a:lnSpc>
                <a:spcPct val="150000"/>
              </a:lnSpc>
              <a:defRPr/>
            </a:pPr>
            <a:r>
              <a:rPr lang="hu-HU" sz="1200" b="1">
                <a:solidFill>
                  <a:srgbClr val="FF0000"/>
                </a:solidFill>
                <a:effectLst>
                  <a:outerShdw blurRad="38100" dist="38100" dir="2700000" algn="tl">
                    <a:srgbClr val="C0C0C0"/>
                  </a:outerShdw>
                </a:effectLst>
              </a:rPr>
              <a:t>( RID bírságolási eljárásban – új eljárás)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9"/>
                                        </p:tgtEl>
                                        <p:attrNameLst>
                                          <p:attrName>style.visibility</p:attrName>
                                        </p:attrNameLst>
                                      </p:cBhvr>
                                      <p:to>
                                        <p:strVal val="visible"/>
                                      </p:to>
                                    </p:set>
                                    <p:anim calcmode="lin" valueType="num">
                                      <p:cBhvr additive="base">
                                        <p:cTn id="7" dur="500" fill="hold"/>
                                        <p:tgtEl>
                                          <p:spTgt spid="47119"/>
                                        </p:tgtEl>
                                        <p:attrNameLst>
                                          <p:attrName>ppt_x</p:attrName>
                                        </p:attrNameLst>
                                      </p:cBhvr>
                                      <p:tavLst>
                                        <p:tav tm="0">
                                          <p:val>
                                            <p:strVal val="#ppt_x"/>
                                          </p:val>
                                        </p:tav>
                                        <p:tav tm="100000">
                                          <p:val>
                                            <p:strVal val="#ppt_x"/>
                                          </p:val>
                                        </p:tav>
                                      </p:tavLst>
                                    </p:anim>
                                    <p:anim calcmode="lin" valueType="num">
                                      <p:cBhvr additive="base">
                                        <p:cTn id="8" dur="500" fill="hold"/>
                                        <p:tgtEl>
                                          <p:spTgt spid="47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27"/>
                                        </p:tgtEl>
                                        <p:attrNameLst>
                                          <p:attrName>style.visibility</p:attrName>
                                        </p:attrNameLst>
                                      </p:cBhvr>
                                      <p:to>
                                        <p:strVal val="visible"/>
                                      </p:to>
                                    </p:set>
                                    <p:anim calcmode="lin" valueType="num">
                                      <p:cBhvr additive="base">
                                        <p:cTn id="19" dur="500" fill="hold"/>
                                        <p:tgtEl>
                                          <p:spTgt spid="47127"/>
                                        </p:tgtEl>
                                        <p:attrNameLst>
                                          <p:attrName>ppt_x</p:attrName>
                                        </p:attrNameLst>
                                      </p:cBhvr>
                                      <p:tavLst>
                                        <p:tav tm="0">
                                          <p:val>
                                            <p:strVal val="#ppt_x"/>
                                          </p:val>
                                        </p:tav>
                                        <p:tav tm="100000">
                                          <p:val>
                                            <p:strVal val="#ppt_x"/>
                                          </p:val>
                                        </p:tav>
                                      </p:tavLst>
                                    </p:anim>
                                    <p:anim calcmode="lin" valueType="num">
                                      <p:cBhvr additive="base">
                                        <p:cTn id="20" dur="500" fill="hold"/>
                                        <p:tgtEl>
                                          <p:spTgt spid="471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128"/>
                                        </p:tgtEl>
                                        <p:attrNameLst>
                                          <p:attrName>style.visibility</p:attrName>
                                        </p:attrNameLst>
                                      </p:cBhvr>
                                      <p:to>
                                        <p:strVal val="visible"/>
                                      </p:to>
                                    </p:set>
                                    <p:anim calcmode="lin" valueType="num">
                                      <p:cBhvr additive="base">
                                        <p:cTn id="23" dur="500" fill="hold"/>
                                        <p:tgtEl>
                                          <p:spTgt spid="47128"/>
                                        </p:tgtEl>
                                        <p:attrNameLst>
                                          <p:attrName>ppt_x</p:attrName>
                                        </p:attrNameLst>
                                      </p:cBhvr>
                                      <p:tavLst>
                                        <p:tav tm="0">
                                          <p:val>
                                            <p:strVal val="#ppt_x"/>
                                          </p:val>
                                        </p:tav>
                                        <p:tav tm="100000">
                                          <p:val>
                                            <p:strVal val="#ppt_x"/>
                                          </p:val>
                                        </p:tav>
                                      </p:tavLst>
                                    </p:anim>
                                    <p:anim calcmode="lin" valueType="num">
                                      <p:cBhvr additive="base">
                                        <p:cTn id="24" dur="500" fill="hold"/>
                                        <p:tgtEl>
                                          <p:spTgt spid="471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7121"/>
                                        </p:tgtEl>
                                        <p:attrNameLst>
                                          <p:attrName>style.visibility</p:attrName>
                                        </p:attrNameLst>
                                      </p:cBhvr>
                                      <p:to>
                                        <p:strVal val="visible"/>
                                      </p:to>
                                    </p:set>
                                    <p:anim calcmode="lin" valueType="num">
                                      <p:cBhvr additive="base">
                                        <p:cTn id="29" dur="500" fill="hold"/>
                                        <p:tgtEl>
                                          <p:spTgt spid="47121"/>
                                        </p:tgtEl>
                                        <p:attrNameLst>
                                          <p:attrName>ppt_x</p:attrName>
                                        </p:attrNameLst>
                                      </p:cBhvr>
                                      <p:tavLst>
                                        <p:tav tm="0">
                                          <p:val>
                                            <p:strVal val="#ppt_x"/>
                                          </p:val>
                                        </p:tav>
                                        <p:tav tm="100000">
                                          <p:val>
                                            <p:strVal val="#ppt_x"/>
                                          </p:val>
                                        </p:tav>
                                      </p:tavLst>
                                    </p:anim>
                                    <p:anim calcmode="lin" valueType="num">
                                      <p:cBhvr additive="base">
                                        <p:cTn id="30" dur="500" fill="hold"/>
                                        <p:tgtEl>
                                          <p:spTgt spid="471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9" grpId="0"/>
      <p:bldOleChart spid="47121" grpId="0"/>
      <p:bldP spid="2" grpId="0"/>
      <p:bldP spid="47127"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7" name="Text Box 19"/>
          <p:cNvSpPr txBox="1">
            <a:spLocks noChangeArrowheads="1"/>
          </p:cNvSpPr>
          <p:nvPr/>
        </p:nvSpPr>
        <p:spPr bwMode="auto">
          <a:xfrm>
            <a:off x="36513" y="4797425"/>
            <a:ext cx="1727200" cy="779463"/>
          </a:xfrm>
          <a:prstGeom prst="rect">
            <a:avLst/>
          </a:prstGeom>
          <a:solidFill>
            <a:srgbClr val="FFFF00"/>
          </a:solidFill>
          <a:ln w="9525">
            <a:noFill/>
            <a:miter lim="800000"/>
            <a:headEnd/>
            <a:tailEnd/>
          </a:ln>
          <a:effectLst/>
        </p:spPr>
        <p:txBody>
          <a:bodyPr>
            <a:spAutoFit/>
          </a:bodyPr>
          <a:lstStyle/>
          <a:p>
            <a:pPr>
              <a:spcBef>
                <a:spcPct val="50000"/>
              </a:spcBef>
              <a:defRPr/>
            </a:pPr>
            <a:r>
              <a:rPr lang="hu-HU" i="1">
                <a:solidFill>
                  <a:srgbClr val="FF0000"/>
                </a:solidFill>
                <a:effectLst>
                  <a:outerShdw blurRad="38100" dist="38100" dir="2700000" algn="tl">
                    <a:srgbClr val="000000"/>
                  </a:outerShdw>
                </a:effectLst>
              </a:rPr>
              <a:t>megyei 1. hely</a:t>
            </a:r>
          </a:p>
          <a:p>
            <a:pPr>
              <a:spcBef>
                <a:spcPct val="50000"/>
              </a:spcBef>
              <a:defRPr/>
            </a:pPr>
            <a:r>
              <a:rPr lang="hu-HU" i="1">
                <a:solidFill>
                  <a:srgbClr val="FF0000"/>
                </a:solidFill>
                <a:effectLst>
                  <a:outerShdw blurRad="38100" dist="38100" dir="2700000" algn="tl">
                    <a:srgbClr val="000000"/>
                  </a:outerShdw>
                </a:effectLst>
              </a:rPr>
              <a:t>egyéni 2. hely</a:t>
            </a:r>
          </a:p>
        </p:txBody>
      </p:sp>
      <p:sp>
        <p:nvSpPr>
          <p:cNvPr id="64514"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Szakhatósági tevékenység</a:t>
            </a:r>
          </a:p>
        </p:txBody>
      </p:sp>
      <p:sp>
        <p:nvSpPr>
          <p:cNvPr id="64515" name="Rectangle 7"/>
          <p:cNvSpPr>
            <a:spLocks noChangeArrowheads="1"/>
          </p:cNvSpPr>
          <p:nvPr/>
        </p:nvSpPr>
        <p:spPr bwMode="auto">
          <a:xfrm>
            <a:off x="4479925" y="3246438"/>
            <a:ext cx="184150" cy="366712"/>
          </a:xfrm>
          <a:prstGeom prst="rect">
            <a:avLst/>
          </a:prstGeom>
          <a:noFill/>
          <a:ln w="9525">
            <a:noFill/>
            <a:miter lim="800000"/>
            <a:headEnd/>
            <a:tailEnd/>
          </a:ln>
        </p:spPr>
        <p:txBody>
          <a:bodyPr wrap="none">
            <a:spAutoFit/>
          </a:bodyPr>
          <a:lstStyle/>
          <a:p>
            <a:endParaRPr lang="hu-HU" b="1">
              <a:solidFill>
                <a:schemeClr val="bg1"/>
              </a:solidFill>
            </a:endParaRPr>
          </a:p>
        </p:txBody>
      </p:sp>
      <p:sp>
        <p:nvSpPr>
          <p:cNvPr id="6147" name="Text Box 15"/>
          <p:cNvSpPr txBox="1">
            <a:spLocks noChangeArrowheads="1"/>
          </p:cNvSpPr>
          <p:nvPr/>
        </p:nvSpPr>
        <p:spPr bwMode="auto">
          <a:xfrm>
            <a:off x="12700" y="487075"/>
            <a:ext cx="9144000" cy="1023078"/>
          </a:xfrm>
          <a:prstGeom prst="rect">
            <a:avLst/>
          </a:prstGeom>
          <a:solidFill>
            <a:srgbClr val="FF0000"/>
          </a:solidFill>
          <a:ln w="9525">
            <a:solidFill>
              <a:srgbClr val="FF0000"/>
            </a:solidFill>
            <a:miter lim="800000"/>
            <a:headEnd/>
            <a:tailEnd/>
          </a:ln>
          <a:effectLst>
            <a:softEdge rad="63500"/>
          </a:effectLst>
        </p:spPr>
        <p:txBody>
          <a:bodyPr>
            <a:spAutoFit/>
          </a:bodyPr>
          <a:lstStyle/>
          <a:p>
            <a:pPr>
              <a:defRPr/>
            </a:pPr>
            <a:endParaRPr lang="hu-HU" b="1">
              <a:solidFill>
                <a:schemeClr val="bg1"/>
              </a:solidFill>
            </a:endParaRPr>
          </a:p>
          <a:p>
            <a:pPr algn="ctr">
              <a:defRPr/>
            </a:pPr>
            <a:r>
              <a:rPr lang="hu-HU" sz="2000" b="1">
                <a:solidFill>
                  <a:schemeClr val="bg1"/>
                </a:solidFill>
              </a:rPr>
              <a:t>Propaganda, egyéb megelőző tevékenység, eredményeink</a:t>
            </a:r>
          </a:p>
          <a:p>
            <a:pPr algn="ctr">
              <a:defRPr/>
            </a:pPr>
            <a:endParaRPr lang="hu-HU" sz="2000" b="1">
              <a:solidFill>
                <a:schemeClr val="bg1"/>
              </a:solidFill>
            </a:endParaRPr>
          </a:p>
        </p:txBody>
      </p:sp>
      <p:pic>
        <p:nvPicPr>
          <p:cNvPr id="64519" name="Picture 11" descr="DSC01024"/>
          <p:cNvPicPr>
            <a:picLocks noChangeAspect="1" noChangeArrowheads="1"/>
          </p:cNvPicPr>
          <p:nvPr/>
        </p:nvPicPr>
        <p:blipFill>
          <a:blip r:embed="rId2" cstate="print"/>
          <a:srcRect/>
          <a:stretch>
            <a:fillRect/>
          </a:stretch>
        </p:blipFill>
        <p:spPr bwMode="auto">
          <a:xfrm>
            <a:off x="323850" y="1557338"/>
            <a:ext cx="3159125" cy="2371725"/>
          </a:xfrm>
          <a:prstGeom prst="rect">
            <a:avLst/>
          </a:prstGeom>
          <a:noFill/>
          <a:ln w="9525">
            <a:noFill/>
            <a:miter lim="800000"/>
            <a:headEnd/>
            <a:tailEnd/>
          </a:ln>
        </p:spPr>
      </p:pic>
      <p:pic>
        <p:nvPicPr>
          <p:cNvPr id="64520" name="Picture 12" descr="Névtelen"/>
          <p:cNvPicPr>
            <a:picLocks noChangeAspect="1" noChangeArrowheads="1"/>
          </p:cNvPicPr>
          <p:nvPr/>
        </p:nvPicPr>
        <p:blipFill>
          <a:blip r:embed="rId3" cstate="print"/>
          <a:srcRect/>
          <a:stretch>
            <a:fillRect/>
          </a:stretch>
        </p:blipFill>
        <p:spPr bwMode="auto">
          <a:xfrm>
            <a:off x="1692275" y="4292600"/>
            <a:ext cx="3181350" cy="2371725"/>
          </a:xfrm>
          <a:prstGeom prst="rect">
            <a:avLst/>
          </a:prstGeom>
          <a:noFill/>
          <a:ln w="9525">
            <a:noFill/>
            <a:miter lim="800000"/>
            <a:headEnd/>
            <a:tailEnd/>
          </a:ln>
        </p:spPr>
      </p:pic>
      <p:pic>
        <p:nvPicPr>
          <p:cNvPr id="64521" name="Picture 14" descr="IMG_3653"/>
          <p:cNvPicPr>
            <a:picLocks noChangeAspect="1" noChangeArrowheads="1"/>
          </p:cNvPicPr>
          <p:nvPr/>
        </p:nvPicPr>
        <p:blipFill>
          <a:blip r:embed="rId4" cstate="print"/>
          <a:srcRect/>
          <a:stretch>
            <a:fillRect/>
          </a:stretch>
        </p:blipFill>
        <p:spPr bwMode="auto">
          <a:xfrm>
            <a:off x="5364163" y="4149725"/>
            <a:ext cx="3240087" cy="2430463"/>
          </a:xfrm>
          <a:prstGeom prst="rect">
            <a:avLst/>
          </a:prstGeom>
          <a:noFill/>
          <a:ln w="9525">
            <a:noFill/>
            <a:miter lim="800000"/>
            <a:headEnd/>
            <a:tailEnd/>
          </a:ln>
        </p:spPr>
      </p:pic>
      <p:pic>
        <p:nvPicPr>
          <p:cNvPr id="64522" name="Picture 15" descr="2016-03-29 09"/>
          <p:cNvPicPr>
            <a:picLocks noChangeAspect="1" noChangeArrowheads="1"/>
          </p:cNvPicPr>
          <p:nvPr/>
        </p:nvPicPr>
        <p:blipFill>
          <a:blip r:embed="rId5" cstate="print"/>
          <a:srcRect/>
          <a:stretch>
            <a:fillRect/>
          </a:stretch>
        </p:blipFill>
        <p:spPr bwMode="auto">
          <a:xfrm>
            <a:off x="4787900" y="1557338"/>
            <a:ext cx="4248150" cy="2389187"/>
          </a:xfrm>
          <a:prstGeom prst="rect">
            <a:avLst/>
          </a:prstGeom>
          <a:noFill/>
          <a:ln w="9525">
            <a:noFill/>
            <a:miter lim="800000"/>
            <a:headEnd/>
            <a:tailEnd/>
          </a:ln>
        </p:spPr>
      </p:pic>
      <p:sp>
        <p:nvSpPr>
          <p:cNvPr id="63504" name="Text Box 16"/>
          <p:cNvSpPr txBox="1">
            <a:spLocks noChangeArrowheads="1"/>
          </p:cNvSpPr>
          <p:nvPr/>
        </p:nvSpPr>
        <p:spPr bwMode="auto">
          <a:xfrm>
            <a:off x="1908175" y="1628775"/>
            <a:ext cx="1512888" cy="366713"/>
          </a:xfrm>
          <a:prstGeom prst="rect">
            <a:avLst/>
          </a:prstGeom>
          <a:solidFill>
            <a:srgbClr val="FFFF00"/>
          </a:solidFill>
          <a:ln w="9525">
            <a:noFill/>
            <a:miter lim="800000"/>
            <a:headEnd/>
            <a:tailEnd/>
          </a:ln>
          <a:effectLst/>
        </p:spPr>
        <p:txBody>
          <a:bodyPr>
            <a:spAutoFit/>
          </a:bodyPr>
          <a:lstStyle/>
          <a:p>
            <a:pPr>
              <a:spcBef>
                <a:spcPct val="50000"/>
              </a:spcBef>
              <a:defRPr/>
            </a:pPr>
            <a:r>
              <a:rPr lang="hu-HU" i="1">
                <a:solidFill>
                  <a:srgbClr val="FF0000"/>
                </a:solidFill>
                <a:effectLst>
                  <a:outerShdw blurRad="38100" dist="38100" dir="2700000" algn="tl">
                    <a:srgbClr val="000000"/>
                  </a:outerShdw>
                </a:effectLst>
              </a:rPr>
              <a:t>konferenciák</a:t>
            </a:r>
          </a:p>
        </p:txBody>
      </p:sp>
      <p:sp>
        <p:nvSpPr>
          <p:cNvPr id="63505" name="Text Box 17"/>
          <p:cNvSpPr txBox="1">
            <a:spLocks noChangeArrowheads="1"/>
          </p:cNvSpPr>
          <p:nvPr/>
        </p:nvSpPr>
        <p:spPr bwMode="auto">
          <a:xfrm>
            <a:off x="827088" y="4005263"/>
            <a:ext cx="3889375" cy="366712"/>
          </a:xfrm>
          <a:prstGeom prst="rect">
            <a:avLst/>
          </a:prstGeom>
          <a:solidFill>
            <a:srgbClr val="FFFF00"/>
          </a:solidFill>
          <a:ln w="9525">
            <a:noFill/>
            <a:miter lim="800000"/>
            <a:headEnd/>
            <a:tailEnd/>
          </a:ln>
          <a:effectLst/>
        </p:spPr>
        <p:txBody>
          <a:bodyPr>
            <a:spAutoFit/>
          </a:bodyPr>
          <a:lstStyle/>
          <a:p>
            <a:pPr>
              <a:spcBef>
                <a:spcPct val="50000"/>
              </a:spcBef>
              <a:defRPr/>
            </a:pPr>
            <a:r>
              <a:rPr lang="hu-HU" i="1">
                <a:solidFill>
                  <a:srgbClr val="FF0000"/>
                </a:solidFill>
                <a:effectLst>
                  <a:outerShdw blurRad="38100" dist="38100" dir="2700000" algn="tl">
                    <a:srgbClr val="000000"/>
                  </a:outerShdw>
                </a:effectLst>
              </a:rPr>
              <a:t>Országos Tűzmegelőzési Vetélkedő</a:t>
            </a:r>
          </a:p>
        </p:txBody>
      </p:sp>
      <p:sp>
        <p:nvSpPr>
          <p:cNvPr id="63506" name="Text Box 18"/>
          <p:cNvSpPr txBox="1">
            <a:spLocks noChangeArrowheads="1"/>
          </p:cNvSpPr>
          <p:nvPr/>
        </p:nvSpPr>
        <p:spPr bwMode="auto">
          <a:xfrm>
            <a:off x="4751388" y="3860800"/>
            <a:ext cx="4392612" cy="366713"/>
          </a:xfrm>
          <a:prstGeom prst="rect">
            <a:avLst/>
          </a:prstGeom>
          <a:solidFill>
            <a:srgbClr val="FFFF00"/>
          </a:solidFill>
          <a:ln w="9525">
            <a:noFill/>
            <a:miter lim="800000"/>
            <a:headEnd/>
            <a:tailEnd/>
          </a:ln>
          <a:effectLst/>
        </p:spPr>
        <p:txBody>
          <a:bodyPr>
            <a:spAutoFit/>
          </a:bodyPr>
          <a:lstStyle/>
          <a:p>
            <a:pPr>
              <a:spcBef>
                <a:spcPct val="50000"/>
              </a:spcBef>
              <a:defRPr/>
            </a:pPr>
            <a:r>
              <a:rPr lang="hu-HU" i="1">
                <a:solidFill>
                  <a:srgbClr val="FF0000"/>
                </a:solidFill>
                <a:effectLst>
                  <a:outerShdw blurRad="38100" dist="38100" dir="2700000" algn="tl">
                    <a:srgbClr val="000000"/>
                  </a:outerShdw>
                </a:effectLst>
              </a:rPr>
              <a:t> Kiürítés gyakorlatok  MOZI  -  KÓRHÁZ</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artalom helye 2"/>
          <p:cNvSpPr>
            <a:spLocks noGrp="1"/>
          </p:cNvSpPr>
          <p:nvPr>
            <p:ph idx="1"/>
          </p:nvPr>
        </p:nvSpPr>
        <p:spPr>
          <a:xfrm>
            <a:off x="395288" y="1484313"/>
            <a:ext cx="8353425" cy="5040312"/>
          </a:xfrm>
          <a:solidFill>
            <a:srgbClr val="FFFF00"/>
          </a:solidFill>
          <a:ln w="25400" cap="flat" algn="ctr">
            <a:solidFill>
              <a:schemeClr val="tx1"/>
            </a:solidFill>
          </a:ln>
        </p:spPr>
        <p:txBody>
          <a:bodyPr/>
          <a:lstStyle/>
          <a:p>
            <a:pPr algn="just" eaLnBrk="1" hangingPunct="1">
              <a:buFont typeface="Calibri" pitchFamily="34" charset="0"/>
              <a:buAutoNum type="arabicPeriod"/>
            </a:pPr>
            <a:r>
              <a:rPr lang="hu-HU" sz="1900" smtClean="0">
                <a:solidFill>
                  <a:srgbClr val="000000"/>
                </a:solidFill>
                <a:latin typeface="Times New Roman" pitchFamily="18" charset="0"/>
                <a:cs typeface="Times New Roman" pitchFamily="18" charset="0"/>
              </a:rPr>
              <a:t>Tűzoltósági szakterületen legfontosabb célkitűzés az új képzési rendszer bevezetése és az ismeretanyag magas szintű elsajátítása, valamint a gyakorlatias szemlélet. ÖTÉ-k vonatkozásában  a pályázatok kihasználása a káresemények kapcsán az alkalmazhatóság fokozása.</a:t>
            </a:r>
          </a:p>
          <a:p>
            <a:pPr algn="just" eaLnBrk="1" hangingPunct="1">
              <a:buFont typeface="Calibri" pitchFamily="34" charset="0"/>
              <a:buAutoNum type="arabicPeriod"/>
            </a:pPr>
            <a:r>
              <a:rPr lang="hu-HU" sz="1900" smtClean="0">
                <a:solidFill>
                  <a:srgbClr val="000000"/>
                </a:solidFill>
                <a:latin typeface="Times New Roman" pitchFamily="18" charset="0"/>
                <a:cs typeface="Times New Roman" pitchFamily="18" charset="0"/>
              </a:rPr>
              <a:t>A települések önvédelmi képességének-, az önkéntes polgári védelmi szervezetek műveleti alkalmazhatóságának javítása. A köteles polgári védelmi szervezetek szakképzésének eredményes végrehajtása az érintett települések vonatkozásában.</a:t>
            </a:r>
          </a:p>
          <a:p>
            <a:pPr algn="just" eaLnBrk="1" hangingPunct="1">
              <a:buFont typeface="Calibri" pitchFamily="34" charset="0"/>
              <a:buAutoNum type="arabicPeriod"/>
            </a:pPr>
            <a:r>
              <a:rPr lang="hu-HU" sz="1900" smtClean="0">
                <a:solidFill>
                  <a:srgbClr val="000000"/>
                </a:solidFill>
                <a:latin typeface="Times New Roman" pitchFamily="18" charset="0"/>
                <a:cs typeface="Times New Roman" pitchFamily="18" charset="0"/>
              </a:rPr>
              <a:t>2017. év feladatai közül kiemelt jelentőséggel bír a Kelebiai Vasúti Határátkelőre nehezedő migrációs nyomással kapcsolatos többletfeladat. Fokozott erőt és figyelmet szükséges fektetni ezen új jelenség megfelelő kezelése érdekében.</a:t>
            </a:r>
          </a:p>
          <a:p>
            <a:pPr algn="just" eaLnBrk="1" hangingPunct="1">
              <a:buFont typeface="Calibri" pitchFamily="34" charset="0"/>
              <a:buAutoNum type="arabicPeriod"/>
            </a:pPr>
            <a:r>
              <a:rPr lang="hu-HU" sz="1900" smtClean="0">
                <a:solidFill>
                  <a:srgbClr val="000000"/>
                </a:solidFill>
                <a:latin typeface="Times New Roman" pitchFamily="18" charset="0"/>
                <a:cs typeface="Times New Roman" pitchFamily="18" charset="0"/>
              </a:rPr>
              <a:t>A hatósági osztály a 2017-es évre kiemelt célként tűzi ki a szakhatósági és hatósági munka során meghatározott feladatok határidőre történő magas színvonalon történő elvégzését. Kiemelt cél az illetékességi területünkön működő bölcsődék, óvodák átfogó tűzvédelmi átvilágítása, az intézményekben hatósági ellenőrzés lefolytatása, az elvárt biztonsági szint megteremtése.</a:t>
            </a:r>
          </a:p>
        </p:txBody>
      </p:sp>
      <p:sp>
        <p:nvSpPr>
          <p:cNvPr id="4" name="Text Box 15"/>
          <p:cNvSpPr txBox="1">
            <a:spLocks noChangeArrowheads="1"/>
          </p:cNvSpPr>
          <p:nvPr/>
        </p:nvSpPr>
        <p:spPr bwMode="auto">
          <a:xfrm>
            <a:off x="0" y="1"/>
            <a:ext cx="9144000" cy="1200329"/>
          </a:xfrm>
          <a:prstGeom prst="rect">
            <a:avLst/>
          </a:prstGeom>
          <a:solidFill>
            <a:srgbClr val="FF0000"/>
          </a:solidFill>
          <a:ln w="9525">
            <a:solidFill>
              <a:srgbClr val="FF0000"/>
            </a:solidFill>
            <a:miter lim="800000"/>
            <a:headEnd/>
            <a:tailEnd/>
          </a:ln>
          <a:effectLst>
            <a:softEdge rad="63500"/>
          </a:effectLst>
        </p:spPr>
        <p:txBody>
          <a:bodyPr>
            <a:spAutoFit/>
          </a:bodyPr>
          <a:lstStyle/>
          <a:p>
            <a:pPr>
              <a:defRPr/>
            </a:pPr>
            <a:endParaRPr lang="hu-HU" sz="2000" b="1">
              <a:solidFill>
                <a:schemeClr val="bg1"/>
              </a:solidFill>
            </a:endParaRPr>
          </a:p>
          <a:p>
            <a:pPr algn="ctr">
              <a:defRPr/>
            </a:pPr>
            <a:r>
              <a:rPr lang="hu-HU" sz="3200" b="1">
                <a:solidFill>
                  <a:schemeClr val="bg1"/>
                </a:solidFill>
                <a:latin typeface="Times New Roman" pitchFamily="18" charset="0"/>
                <a:cs typeface="Times New Roman" pitchFamily="18" charset="0"/>
              </a:rPr>
              <a:t>A 2017-es év célkitűzései</a:t>
            </a:r>
          </a:p>
          <a:p>
            <a:pPr>
              <a:defRPr/>
            </a:pPr>
            <a:endParaRPr lang="hu-HU" sz="2000" b="1">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5"/>
          <p:cNvSpPr txBox="1">
            <a:spLocks noChangeArrowheads="1"/>
          </p:cNvSpPr>
          <p:nvPr/>
        </p:nvSpPr>
        <p:spPr bwMode="auto">
          <a:xfrm>
            <a:off x="0" y="2384425"/>
            <a:ext cx="9144000" cy="1200329"/>
          </a:xfrm>
          <a:prstGeom prst="rect">
            <a:avLst/>
          </a:prstGeom>
          <a:solidFill>
            <a:srgbClr val="FF0000"/>
          </a:solidFill>
          <a:ln w="9525">
            <a:solidFill>
              <a:srgbClr val="FF0000"/>
            </a:solidFill>
            <a:miter lim="800000"/>
            <a:headEnd/>
            <a:tailEnd/>
          </a:ln>
          <a:effectLst>
            <a:softEdge rad="63500"/>
          </a:effectLst>
        </p:spPr>
        <p:txBody>
          <a:bodyPr>
            <a:spAutoFit/>
          </a:bodyPr>
          <a:lstStyle/>
          <a:p>
            <a:pPr>
              <a:defRPr/>
            </a:pPr>
            <a:endParaRPr lang="hu-HU" sz="2000" b="1">
              <a:solidFill>
                <a:schemeClr val="bg1"/>
              </a:solidFill>
            </a:endParaRPr>
          </a:p>
          <a:p>
            <a:pPr algn="ctr">
              <a:defRPr/>
            </a:pPr>
            <a:r>
              <a:rPr lang="hu-HU" sz="3200" b="1">
                <a:solidFill>
                  <a:schemeClr val="bg1"/>
                </a:solidFill>
              </a:rPr>
              <a:t>KÖSZÖNJÜK A MEGTISZTELŐ FIGYELMET !</a:t>
            </a:r>
          </a:p>
          <a:p>
            <a:pPr algn="ctr">
              <a:defRPr/>
            </a:pPr>
            <a:endParaRPr lang="hu-HU" sz="2000" b="1">
              <a:solidFill>
                <a:schemeClr val="bg1"/>
              </a:solidFill>
            </a:endParaRPr>
          </a:p>
        </p:txBody>
      </p:sp>
      <p:sp>
        <p:nvSpPr>
          <p:cNvPr id="65540" name="Line 4"/>
          <p:cNvSpPr>
            <a:spLocks noChangeShapeType="1"/>
          </p:cNvSpPr>
          <p:nvPr/>
        </p:nvSpPr>
        <p:spPr bwMode="auto">
          <a:xfrm>
            <a:off x="250825" y="6381750"/>
            <a:ext cx="8642350" cy="0"/>
          </a:xfrm>
          <a:prstGeom prst="line">
            <a:avLst/>
          </a:prstGeom>
          <a:noFill/>
          <a:ln w="9525">
            <a:solidFill>
              <a:schemeClr val="tx1"/>
            </a:solidFill>
            <a:round/>
            <a:headEnd/>
            <a:tailEnd/>
          </a:ln>
        </p:spPr>
        <p:txBody>
          <a:bodyPr/>
          <a:lstStyle/>
          <a:p>
            <a:endParaRPr lang="hu-HU"/>
          </a:p>
        </p:txBody>
      </p:sp>
      <p:pic>
        <p:nvPicPr>
          <p:cNvPr id="65541" name="Kép 1"/>
          <p:cNvPicPr>
            <a:picLocks noChangeAspect="1" noChangeArrowheads="1"/>
          </p:cNvPicPr>
          <p:nvPr/>
        </p:nvPicPr>
        <p:blipFill>
          <a:blip r:embed="rId2" cstate="print">
            <a:clrChange>
              <a:clrFrom>
                <a:srgbClr val="FFFFFF"/>
              </a:clrFrom>
              <a:clrTo>
                <a:srgbClr val="FFFFFF">
                  <a:alpha val="0"/>
                </a:srgbClr>
              </a:clrTo>
            </a:clrChange>
          </a:blip>
          <a:srcRect l="1563" t="1685" r="1563" b="7802"/>
          <a:stretch>
            <a:fillRect/>
          </a:stretch>
        </p:blipFill>
        <p:spPr bwMode="auto">
          <a:xfrm>
            <a:off x="6443663" y="87313"/>
            <a:ext cx="2419350" cy="2341562"/>
          </a:xfrm>
          <a:prstGeom prst="rect">
            <a:avLst/>
          </a:prstGeom>
          <a:noFill/>
          <a:ln w="9525">
            <a:noFill/>
            <a:miter lim="800000"/>
            <a:headEnd/>
            <a:tailEnd/>
          </a:ln>
        </p:spPr>
      </p:pic>
      <p:sp>
        <p:nvSpPr>
          <p:cNvPr id="65542" name="AutoShape 2" descr="https://sites.google.com/site/xcserkesz/archiv/2010-tuzolto_kp/tkp.png"/>
          <p:cNvSpPr>
            <a:spLocks noChangeAspect="1" noChangeArrowheads="1"/>
          </p:cNvSpPr>
          <p:nvPr/>
        </p:nvSpPr>
        <p:spPr bwMode="auto">
          <a:xfrm>
            <a:off x="155575" y="-1012825"/>
            <a:ext cx="2152650" cy="2124075"/>
          </a:xfrm>
          <a:prstGeom prst="rect">
            <a:avLst/>
          </a:prstGeom>
          <a:noFill/>
          <a:ln w="9525">
            <a:noFill/>
            <a:miter lim="800000"/>
            <a:headEnd/>
            <a:tailEnd/>
          </a:ln>
        </p:spPr>
        <p:txBody>
          <a:bodyPr/>
          <a:lstStyle/>
          <a:p>
            <a:endParaRPr lang="hu-HU"/>
          </a:p>
        </p:txBody>
      </p:sp>
      <p:sp>
        <p:nvSpPr>
          <p:cNvPr id="65543" name="AutoShape 4" descr="https://sites.google.com/site/xcserkesz/archiv/2010-tuzolto_kp/tkp.png"/>
          <p:cNvSpPr>
            <a:spLocks noChangeAspect="1" noChangeArrowheads="1"/>
          </p:cNvSpPr>
          <p:nvPr/>
        </p:nvSpPr>
        <p:spPr bwMode="auto">
          <a:xfrm>
            <a:off x="155575" y="-1012825"/>
            <a:ext cx="2152650" cy="2124075"/>
          </a:xfrm>
          <a:prstGeom prst="rect">
            <a:avLst/>
          </a:prstGeom>
          <a:noFill/>
          <a:ln w="9525">
            <a:noFill/>
            <a:miter lim="800000"/>
            <a:headEnd/>
            <a:tailEnd/>
          </a:ln>
        </p:spPr>
        <p:txBody>
          <a:bodyPr/>
          <a:lstStyle/>
          <a:p>
            <a:endParaRPr lang="hu-HU"/>
          </a:p>
        </p:txBody>
      </p:sp>
      <p:pic>
        <p:nvPicPr>
          <p:cNvPr id="65544" name="Picture 5"/>
          <p:cNvPicPr>
            <a:picLocks noChangeAspect="1" noChangeArrowheads="1"/>
          </p:cNvPicPr>
          <p:nvPr/>
        </p:nvPicPr>
        <p:blipFill>
          <a:blip r:embed="rId3" cstate="print"/>
          <a:srcRect/>
          <a:stretch>
            <a:fillRect/>
          </a:stretch>
        </p:blipFill>
        <p:spPr bwMode="auto">
          <a:xfrm>
            <a:off x="3203575" y="3573463"/>
            <a:ext cx="2846388"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Mentőcsoportok alkalmazásának fokozása</a:t>
            </a:r>
          </a:p>
        </p:txBody>
      </p:sp>
      <p:sp>
        <p:nvSpPr>
          <p:cNvPr id="17" name="Téglalap 16"/>
          <p:cNvSpPr/>
          <p:nvPr/>
        </p:nvSpPr>
        <p:spPr>
          <a:xfrm>
            <a:off x="2267744" y="548680"/>
            <a:ext cx="4712690" cy="707886"/>
          </a:xfrm>
          <a:prstGeom prst="rect">
            <a:avLst/>
          </a:prstGeom>
          <a:solidFill>
            <a:srgbClr val="FFFF00"/>
          </a:solidFill>
          <a:effectLst>
            <a:glow rad="228600">
              <a:schemeClr val="accent2">
                <a:satMod val="175000"/>
                <a:alpha val="40000"/>
              </a:schemeClr>
            </a:glow>
          </a:effectLst>
        </p:spPr>
        <p:txBody>
          <a:bodyPr>
            <a:spAutoFit/>
          </a:bodyPr>
          <a:lstStyle/>
          <a:p>
            <a:pPr algn="ctr">
              <a:defRPr/>
            </a:pPr>
            <a:r>
              <a:rPr lang="hu-HU" sz="2000" b="1"/>
              <a:t>12 esetben kerültek alkalmazásra, jellemzően 07.14. viharkár </a:t>
            </a:r>
          </a:p>
        </p:txBody>
      </p:sp>
      <p:pic>
        <p:nvPicPr>
          <p:cNvPr id="30725" name="Picture 13" descr="viharkár 2016 TK"/>
          <p:cNvPicPr>
            <a:picLocks noChangeAspect="1" noChangeArrowheads="1"/>
          </p:cNvPicPr>
          <p:nvPr/>
        </p:nvPicPr>
        <p:blipFill>
          <a:blip r:embed="rId2" cstate="print"/>
          <a:srcRect/>
          <a:stretch>
            <a:fillRect/>
          </a:stretch>
        </p:blipFill>
        <p:spPr bwMode="auto">
          <a:xfrm>
            <a:off x="1331913" y="1412875"/>
            <a:ext cx="6985000" cy="5240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ext Box 15"/>
          <p:cNvSpPr txBox="1">
            <a:spLocks noChangeArrowheads="1"/>
          </p:cNvSpPr>
          <p:nvPr/>
        </p:nvSpPr>
        <p:spPr bwMode="auto">
          <a:xfrm>
            <a:off x="0" y="0"/>
            <a:ext cx="9144000" cy="7112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Külső védelmi tervgyakorlat a kiskunhalasi baromfifeldolgozónál, társszervekkel és a védelem igazgatás szereplőivel közösen</a:t>
            </a:r>
          </a:p>
        </p:txBody>
      </p:sp>
      <p:sp>
        <p:nvSpPr>
          <p:cNvPr id="31746" name="Text Box 16"/>
          <p:cNvSpPr txBox="1">
            <a:spLocks noChangeArrowheads="1"/>
          </p:cNvSpPr>
          <p:nvPr/>
        </p:nvSpPr>
        <p:spPr bwMode="auto">
          <a:xfrm>
            <a:off x="142875" y="6446838"/>
            <a:ext cx="8516938" cy="338137"/>
          </a:xfrm>
          <a:prstGeom prst="rect">
            <a:avLst/>
          </a:prstGeom>
          <a:noFill/>
          <a:ln w="9525">
            <a:noFill/>
            <a:miter lim="800000"/>
            <a:headEnd/>
            <a:tailEnd/>
          </a:ln>
        </p:spPr>
        <p:txBody>
          <a:bodyPr>
            <a:spAutoFit/>
          </a:bodyPr>
          <a:lstStyle/>
          <a:p>
            <a:endParaRPr lang="hu-HU" sz="1600"/>
          </a:p>
        </p:txBody>
      </p:sp>
      <p:sp>
        <p:nvSpPr>
          <p:cNvPr id="31747" name="Téglalap 9"/>
          <p:cNvSpPr>
            <a:spLocks noChangeArrowheads="1"/>
          </p:cNvSpPr>
          <p:nvPr/>
        </p:nvSpPr>
        <p:spPr bwMode="auto">
          <a:xfrm>
            <a:off x="0" y="1274763"/>
            <a:ext cx="9144000" cy="338137"/>
          </a:xfrm>
          <a:prstGeom prst="rect">
            <a:avLst/>
          </a:prstGeom>
          <a:noFill/>
          <a:ln w="9525">
            <a:noFill/>
            <a:miter lim="800000"/>
            <a:headEnd/>
            <a:tailEnd/>
          </a:ln>
        </p:spPr>
        <p:txBody>
          <a:bodyPr>
            <a:spAutoFit/>
          </a:bodyPr>
          <a:lstStyle/>
          <a:p>
            <a:pPr algn="ctr"/>
            <a:endParaRPr lang="hu-HU" sz="1600" b="1"/>
          </a:p>
        </p:txBody>
      </p:sp>
      <p:pic>
        <p:nvPicPr>
          <p:cNvPr id="31748" name="Picture 18" descr="PB230197"/>
          <p:cNvPicPr>
            <a:picLocks noChangeAspect="1" noChangeArrowheads="1"/>
          </p:cNvPicPr>
          <p:nvPr/>
        </p:nvPicPr>
        <p:blipFill>
          <a:blip r:embed="rId2" cstate="print"/>
          <a:srcRect/>
          <a:stretch>
            <a:fillRect/>
          </a:stretch>
        </p:blipFill>
        <p:spPr bwMode="auto">
          <a:xfrm>
            <a:off x="0" y="765175"/>
            <a:ext cx="4535488" cy="3024188"/>
          </a:xfrm>
          <a:prstGeom prst="rect">
            <a:avLst/>
          </a:prstGeom>
          <a:noFill/>
          <a:ln w="9525">
            <a:noFill/>
            <a:miter lim="800000"/>
            <a:headEnd/>
            <a:tailEnd/>
          </a:ln>
        </p:spPr>
      </p:pic>
      <p:pic>
        <p:nvPicPr>
          <p:cNvPr id="31749" name="Picture 20" descr="12"/>
          <p:cNvPicPr>
            <a:picLocks noChangeAspect="1" noChangeArrowheads="1"/>
          </p:cNvPicPr>
          <p:nvPr/>
        </p:nvPicPr>
        <p:blipFill>
          <a:blip r:embed="rId3" cstate="print"/>
          <a:srcRect/>
          <a:stretch>
            <a:fillRect/>
          </a:stretch>
        </p:blipFill>
        <p:spPr bwMode="auto">
          <a:xfrm>
            <a:off x="4572000" y="3860800"/>
            <a:ext cx="4572000" cy="2997200"/>
          </a:xfrm>
          <a:prstGeom prst="rect">
            <a:avLst/>
          </a:prstGeom>
          <a:noFill/>
          <a:ln w="9525">
            <a:noFill/>
            <a:miter lim="800000"/>
            <a:headEnd/>
            <a:tailEnd/>
          </a:ln>
        </p:spPr>
      </p:pic>
      <p:pic>
        <p:nvPicPr>
          <p:cNvPr id="31750" name="Picture 21" descr="7"/>
          <p:cNvPicPr>
            <a:picLocks noChangeAspect="1" noChangeArrowheads="1"/>
          </p:cNvPicPr>
          <p:nvPr/>
        </p:nvPicPr>
        <p:blipFill>
          <a:blip r:embed="rId4" cstate="print"/>
          <a:srcRect/>
          <a:stretch>
            <a:fillRect/>
          </a:stretch>
        </p:blipFill>
        <p:spPr bwMode="auto">
          <a:xfrm>
            <a:off x="4572000" y="765175"/>
            <a:ext cx="4572000" cy="3046413"/>
          </a:xfrm>
          <a:prstGeom prst="rect">
            <a:avLst/>
          </a:prstGeom>
          <a:noFill/>
          <a:ln w="9525">
            <a:noFill/>
            <a:miter lim="800000"/>
            <a:headEnd/>
            <a:tailEnd/>
          </a:ln>
        </p:spPr>
      </p:pic>
      <p:pic>
        <p:nvPicPr>
          <p:cNvPr id="31751" name="Picture 22" descr="8"/>
          <p:cNvPicPr>
            <a:picLocks noChangeAspect="1" noChangeArrowheads="1"/>
          </p:cNvPicPr>
          <p:nvPr/>
        </p:nvPicPr>
        <p:blipFill>
          <a:blip r:embed="rId5" cstate="print"/>
          <a:srcRect/>
          <a:stretch>
            <a:fillRect/>
          </a:stretch>
        </p:blipFill>
        <p:spPr bwMode="auto">
          <a:xfrm>
            <a:off x="0" y="3860800"/>
            <a:ext cx="4500563"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Kimagasló eredményeket értünk el 2016-ban</a:t>
            </a:r>
          </a:p>
        </p:txBody>
      </p:sp>
      <p:sp>
        <p:nvSpPr>
          <p:cNvPr id="8" name="Téglalap 7"/>
          <p:cNvSpPr/>
          <p:nvPr/>
        </p:nvSpPr>
        <p:spPr>
          <a:xfrm>
            <a:off x="4283968" y="548680"/>
            <a:ext cx="4860032" cy="2862322"/>
          </a:xfrm>
          <a:prstGeom prst="rect">
            <a:avLst/>
          </a:prstGeom>
          <a:solidFill>
            <a:srgbClr val="FFFF00"/>
          </a:solidFill>
          <a:effectLst>
            <a:glow rad="228600">
              <a:schemeClr val="accent2">
                <a:satMod val="175000"/>
                <a:alpha val="40000"/>
              </a:schemeClr>
            </a:glow>
          </a:effectLst>
        </p:spPr>
        <p:txBody>
          <a:bodyPr>
            <a:spAutoFit/>
          </a:bodyPr>
          <a:lstStyle/>
          <a:p>
            <a:pPr algn="just">
              <a:buFont typeface="Arial" pitchFamily="34" charset="0"/>
              <a:buChar char="•"/>
              <a:defRPr/>
            </a:pPr>
            <a:r>
              <a:rPr lang="hu-HU" sz="1600" b="1" dirty="0"/>
              <a:t>TFA országos verseny: I. helyezés</a:t>
            </a:r>
          </a:p>
          <a:p>
            <a:pPr algn="just">
              <a:buFont typeface="Arial" pitchFamily="34" charset="0"/>
              <a:buChar char="•"/>
              <a:defRPr/>
            </a:pPr>
            <a:r>
              <a:rPr lang="hu-HU" sz="1600" b="1" dirty="0"/>
              <a:t>Megyei tűzoltó verseny: I. helyezés</a:t>
            </a:r>
          </a:p>
          <a:p>
            <a:pPr algn="just">
              <a:buFont typeface="Arial" pitchFamily="34" charset="0"/>
              <a:buChar char="•"/>
              <a:defRPr/>
            </a:pPr>
            <a:r>
              <a:rPr lang="hu-HU" sz="1600" b="1" dirty="0"/>
              <a:t>Országos tűzoltó verseny: III. helyezés</a:t>
            </a:r>
          </a:p>
          <a:p>
            <a:pPr algn="just">
              <a:buFont typeface="Arial" pitchFamily="34" charset="0"/>
              <a:buChar char="•"/>
              <a:defRPr/>
            </a:pPr>
            <a:r>
              <a:rPr lang="hu-HU" sz="1600" b="1" dirty="0"/>
              <a:t>Lépcsőfutó verseny: III. helyezés</a:t>
            </a:r>
          </a:p>
          <a:p>
            <a:pPr algn="just">
              <a:buFont typeface="Arial" pitchFamily="34" charset="0"/>
              <a:buChar char="•"/>
              <a:defRPr/>
            </a:pPr>
            <a:r>
              <a:rPr lang="hu-HU" sz="1600" b="1" dirty="0"/>
              <a:t>Kecel hagyományőrző verseny,női: III. helyezés</a:t>
            </a:r>
          </a:p>
          <a:p>
            <a:pPr algn="just">
              <a:buFont typeface="Arial" pitchFamily="34" charset="0"/>
              <a:buChar char="•"/>
              <a:defRPr/>
            </a:pPr>
            <a:r>
              <a:rPr lang="hu-HU" sz="1600" b="1" dirty="0"/>
              <a:t>Ifjúsági </a:t>
            </a:r>
            <a:r>
              <a:rPr lang="hu-HU" sz="1600" b="1" dirty="0" err="1"/>
              <a:t>katved</a:t>
            </a:r>
            <a:r>
              <a:rPr lang="hu-HU" sz="1600" b="1" dirty="0"/>
              <a:t>. országos verseny: II. helyezés</a:t>
            </a:r>
          </a:p>
          <a:p>
            <a:pPr algn="just">
              <a:buFont typeface="Arial" pitchFamily="34" charset="0"/>
              <a:buChar char="•"/>
              <a:defRPr/>
            </a:pPr>
            <a:r>
              <a:rPr lang="hu-HU" sz="1600" b="1" dirty="0"/>
              <a:t>Országos hatósági tűzmegelőzési    verseny: csapat I., egyéni II. helyezés</a:t>
            </a:r>
          </a:p>
          <a:p>
            <a:pPr algn="just">
              <a:buFont typeface="Arial" pitchFamily="34" charset="0"/>
              <a:buChar char="•"/>
              <a:defRPr/>
            </a:pPr>
            <a:r>
              <a:rPr lang="hu-HU" sz="1600" b="1" dirty="0"/>
              <a:t>Iparbiztonság RID országos: I. helyezés</a:t>
            </a:r>
          </a:p>
          <a:p>
            <a:pPr algn="just">
              <a:buFont typeface="Arial" pitchFamily="34" charset="0"/>
              <a:buChar char="•"/>
              <a:defRPr/>
            </a:pPr>
            <a:r>
              <a:rPr lang="hu-HU" sz="1600" b="1" dirty="0"/>
              <a:t>Megyei favágó verseny: III. helyezés</a:t>
            </a:r>
          </a:p>
          <a:p>
            <a:pPr>
              <a:defRPr/>
            </a:pPr>
            <a:endParaRPr lang="hu-HU" b="1" dirty="0"/>
          </a:p>
        </p:txBody>
      </p:sp>
      <p:pic>
        <p:nvPicPr>
          <p:cNvPr id="32773" name="Picture 11" descr="20160902_151253"/>
          <p:cNvPicPr>
            <a:picLocks noChangeAspect="1" noChangeArrowheads="1"/>
          </p:cNvPicPr>
          <p:nvPr/>
        </p:nvPicPr>
        <p:blipFill>
          <a:blip r:embed="rId2" cstate="print"/>
          <a:srcRect/>
          <a:stretch>
            <a:fillRect/>
          </a:stretch>
        </p:blipFill>
        <p:spPr bwMode="auto">
          <a:xfrm>
            <a:off x="0" y="476250"/>
            <a:ext cx="4211638" cy="3159125"/>
          </a:xfrm>
          <a:prstGeom prst="rect">
            <a:avLst/>
          </a:prstGeom>
          <a:noFill/>
          <a:ln w="9525">
            <a:noFill/>
            <a:miter lim="800000"/>
            <a:headEnd/>
            <a:tailEnd/>
          </a:ln>
        </p:spPr>
      </p:pic>
      <p:pic>
        <p:nvPicPr>
          <p:cNvPr id="32774" name="Picture 12" descr="IMG_20160827_164309"/>
          <p:cNvPicPr>
            <a:picLocks noChangeAspect="1" noChangeArrowheads="1"/>
          </p:cNvPicPr>
          <p:nvPr/>
        </p:nvPicPr>
        <p:blipFill>
          <a:blip r:embed="rId3" cstate="print"/>
          <a:srcRect/>
          <a:stretch>
            <a:fillRect/>
          </a:stretch>
        </p:blipFill>
        <p:spPr bwMode="auto">
          <a:xfrm>
            <a:off x="0" y="3700463"/>
            <a:ext cx="4211638" cy="3157537"/>
          </a:xfrm>
          <a:prstGeom prst="rect">
            <a:avLst/>
          </a:prstGeom>
          <a:noFill/>
          <a:ln w="9525">
            <a:noFill/>
            <a:miter lim="800000"/>
            <a:headEnd/>
            <a:tailEnd/>
          </a:ln>
        </p:spPr>
      </p:pic>
      <p:pic>
        <p:nvPicPr>
          <p:cNvPr id="32775" name="Picture 13" descr="DSC_0005"/>
          <p:cNvPicPr>
            <a:picLocks noChangeAspect="1" noChangeArrowheads="1"/>
          </p:cNvPicPr>
          <p:nvPr/>
        </p:nvPicPr>
        <p:blipFill>
          <a:blip r:embed="rId4" cstate="print"/>
          <a:srcRect/>
          <a:stretch>
            <a:fillRect/>
          </a:stretch>
        </p:blipFill>
        <p:spPr bwMode="auto">
          <a:xfrm>
            <a:off x="4421188" y="3716338"/>
            <a:ext cx="4722812" cy="3141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Csapatépítés</a:t>
            </a:r>
          </a:p>
        </p:txBody>
      </p:sp>
      <p:sp>
        <p:nvSpPr>
          <p:cNvPr id="10" name="Téglalap 9"/>
          <p:cNvSpPr/>
          <p:nvPr/>
        </p:nvSpPr>
        <p:spPr>
          <a:xfrm>
            <a:off x="7143750" y="1214438"/>
            <a:ext cx="1500188"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pic>
        <p:nvPicPr>
          <p:cNvPr id="33795" name="Picture 17" descr="DSC_5726"/>
          <p:cNvPicPr>
            <a:picLocks noChangeAspect="1" noChangeArrowheads="1"/>
          </p:cNvPicPr>
          <p:nvPr/>
        </p:nvPicPr>
        <p:blipFill>
          <a:blip r:embed="rId2" cstate="print"/>
          <a:srcRect/>
          <a:stretch>
            <a:fillRect/>
          </a:stretch>
        </p:blipFill>
        <p:spPr bwMode="auto">
          <a:xfrm>
            <a:off x="0" y="404813"/>
            <a:ext cx="4427538" cy="3095625"/>
          </a:xfrm>
          <a:prstGeom prst="rect">
            <a:avLst/>
          </a:prstGeom>
          <a:noFill/>
          <a:ln w="9525">
            <a:noFill/>
            <a:miter lim="800000"/>
            <a:headEnd/>
            <a:tailEnd/>
          </a:ln>
        </p:spPr>
      </p:pic>
      <p:pic>
        <p:nvPicPr>
          <p:cNvPr id="33796" name="Picture 18" descr="Balatoni bringatúra 388"/>
          <p:cNvPicPr>
            <a:picLocks noChangeAspect="1" noChangeArrowheads="1"/>
          </p:cNvPicPr>
          <p:nvPr/>
        </p:nvPicPr>
        <p:blipFill>
          <a:blip r:embed="rId3" cstate="print"/>
          <a:srcRect/>
          <a:stretch>
            <a:fillRect/>
          </a:stretch>
        </p:blipFill>
        <p:spPr bwMode="auto">
          <a:xfrm>
            <a:off x="4787900" y="404813"/>
            <a:ext cx="4356100" cy="3095625"/>
          </a:xfrm>
          <a:prstGeom prst="rect">
            <a:avLst/>
          </a:prstGeom>
          <a:noFill/>
          <a:ln w="9525">
            <a:noFill/>
            <a:miter lim="800000"/>
            <a:headEnd/>
            <a:tailEnd/>
          </a:ln>
        </p:spPr>
      </p:pic>
      <p:pic>
        <p:nvPicPr>
          <p:cNvPr id="33797" name="Picture 19" descr="IMG_3838"/>
          <p:cNvPicPr>
            <a:picLocks noChangeAspect="1" noChangeArrowheads="1"/>
          </p:cNvPicPr>
          <p:nvPr/>
        </p:nvPicPr>
        <p:blipFill>
          <a:blip r:embed="rId4" cstate="print"/>
          <a:srcRect/>
          <a:stretch>
            <a:fillRect/>
          </a:stretch>
        </p:blipFill>
        <p:spPr bwMode="auto">
          <a:xfrm>
            <a:off x="4787900" y="3535363"/>
            <a:ext cx="4356100" cy="3322637"/>
          </a:xfrm>
          <a:prstGeom prst="rect">
            <a:avLst/>
          </a:prstGeom>
          <a:noFill/>
          <a:ln w="9525">
            <a:noFill/>
            <a:miter lim="800000"/>
            <a:headEnd/>
            <a:tailEnd/>
          </a:ln>
        </p:spPr>
      </p:pic>
      <p:pic>
        <p:nvPicPr>
          <p:cNvPr id="33798" name="Tartalom helye 3" descr="IMG_2690.JPG"/>
          <p:cNvPicPr>
            <a:picLocks noChangeAspect="1"/>
          </p:cNvPicPr>
          <p:nvPr/>
        </p:nvPicPr>
        <p:blipFill>
          <a:blip r:embed="rId5" cstate="print"/>
          <a:srcRect/>
          <a:stretch>
            <a:fillRect/>
          </a:stretch>
        </p:blipFill>
        <p:spPr bwMode="auto">
          <a:xfrm>
            <a:off x="0" y="3536950"/>
            <a:ext cx="4427538" cy="332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042988" y="3860800"/>
            <a:ext cx="7632700" cy="1843088"/>
          </a:xfrm>
        </p:spPr>
        <p:txBody>
          <a:bodyPr/>
          <a:lstStyle/>
          <a:p>
            <a:pPr>
              <a:defRPr/>
            </a:pPr>
            <a:r>
              <a:rPr lang="hu-HU" sz="3200" b="1" dirty="0" smtClean="0">
                <a:solidFill>
                  <a:srgbClr val="FF0000"/>
                </a:solidFill>
                <a:effectLst>
                  <a:outerShdw blurRad="38100" dist="38100" dir="2700000" algn="tl">
                    <a:srgbClr val="000000">
                      <a:alpha val="43137"/>
                    </a:srgbClr>
                  </a:outerShdw>
                </a:effectLst>
                <a:cs typeface="Times New Roman" pitchFamily="18" charset="0"/>
              </a:rPr>
              <a:t>Tűzoltósági szakterület </a:t>
            </a:r>
            <a:r>
              <a:rPr lang="hu-HU" sz="3200" b="1" dirty="0">
                <a:solidFill>
                  <a:srgbClr val="FF0000"/>
                </a:solidFill>
                <a:effectLst>
                  <a:outerShdw blurRad="38100" dist="38100" dir="2700000" algn="tl">
                    <a:srgbClr val="000000">
                      <a:alpha val="43137"/>
                    </a:srgbClr>
                  </a:outerShdw>
                </a:effectLst>
                <a:cs typeface="Times New Roman" pitchFamily="18" charset="0"/>
              </a:rPr>
              <a:t/>
            </a:r>
            <a:br>
              <a:rPr lang="hu-HU" sz="3200" b="1" dirty="0">
                <a:solidFill>
                  <a:srgbClr val="FF0000"/>
                </a:solidFill>
                <a:effectLst>
                  <a:outerShdw blurRad="38100" dist="38100" dir="2700000" algn="tl">
                    <a:srgbClr val="000000">
                      <a:alpha val="43137"/>
                    </a:srgbClr>
                  </a:outerShdw>
                </a:effectLst>
                <a:cs typeface="Times New Roman" pitchFamily="18" charset="0"/>
              </a:rPr>
            </a:br>
            <a:r>
              <a:rPr lang="hu-HU" sz="3200" b="1" dirty="0" smtClean="0">
                <a:solidFill>
                  <a:srgbClr val="FF0000"/>
                </a:solidFill>
                <a:effectLst>
                  <a:outerShdw blurRad="38100" dist="38100" dir="2700000" algn="tl">
                    <a:srgbClr val="000000">
                      <a:alpha val="43137"/>
                    </a:srgbClr>
                  </a:outerShdw>
                </a:effectLst>
                <a:cs typeface="Times New Roman" pitchFamily="18" charset="0"/>
              </a:rPr>
              <a:t>2016. </a:t>
            </a:r>
            <a:endParaRPr lang="hu-HU" sz="3200" b="1" dirty="0">
              <a:solidFill>
                <a:srgbClr val="FF0000"/>
              </a:solidFill>
              <a:effectLst>
                <a:outerShdw blurRad="38100" dist="38100" dir="2700000" algn="tl">
                  <a:srgbClr val="000000">
                    <a:alpha val="43137"/>
                  </a:srgbClr>
                </a:outerShdw>
              </a:effectLst>
              <a:cs typeface="Times New Roman" pitchFamily="18" charset="0"/>
            </a:endParaRPr>
          </a:p>
        </p:txBody>
      </p:sp>
      <p:pic>
        <p:nvPicPr>
          <p:cNvPr id="35842" name="Kép 1"/>
          <p:cNvPicPr>
            <a:picLocks noChangeAspect="1" noChangeArrowheads="1"/>
          </p:cNvPicPr>
          <p:nvPr/>
        </p:nvPicPr>
        <p:blipFill>
          <a:blip r:embed="rId2" cstate="print">
            <a:clrChange>
              <a:clrFrom>
                <a:srgbClr val="FFFFFF"/>
              </a:clrFrom>
              <a:clrTo>
                <a:srgbClr val="FFFFFF">
                  <a:alpha val="0"/>
                </a:srgbClr>
              </a:clrTo>
            </a:clrChange>
          </a:blip>
          <a:srcRect l="1563" t="1685" r="1563" b="7802"/>
          <a:stretch>
            <a:fillRect/>
          </a:stretch>
        </p:blipFill>
        <p:spPr bwMode="auto">
          <a:xfrm>
            <a:off x="6443663" y="981075"/>
            <a:ext cx="2419350" cy="2341563"/>
          </a:xfrm>
          <a:prstGeom prst="rect">
            <a:avLst/>
          </a:prstGeom>
          <a:noFill/>
          <a:ln w="9525">
            <a:noFill/>
            <a:miter lim="800000"/>
            <a:headEnd/>
            <a:tailEnd/>
          </a:ln>
        </p:spPr>
      </p:pic>
      <p:sp>
        <p:nvSpPr>
          <p:cNvPr id="5" name="Text Box 11"/>
          <p:cNvSpPr txBox="1">
            <a:spLocks noChangeArrowheads="1"/>
          </p:cNvSpPr>
          <p:nvPr/>
        </p:nvSpPr>
        <p:spPr bwMode="auto">
          <a:xfrm>
            <a:off x="6350" y="6018213"/>
            <a:ext cx="9144000" cy="784224"/>
          </a:xfrm>
          <a:prstGeom prst="rect">
            <a:avLst/>
          </a:prstGeom>
          <a:noFill/>
          <a:ln w="9525">
            <a:noFill/>
            <a:miter lim="800000"/>
            <a:headEnd/>
            <a:tailEnd/>
          </a:ln>
        </p:spPr>
        <p:txBody>
          <a:bodyPr>
            <a:spAutoFit/>
          </a:bodyPr>
          <a:lstStyle/>
          <a:p>
            <a:pPr algn="ctr">
              <a:spcBef>
                <a:spcPct val="50000"/>
              </a:spcBef>
              <a:defRPr/>
            </a:pPr>
            <a:r>
              <a:rPr lang="hu-HU" b="1" dirty="0">
                <a:solidFill>
                  <a:srgbClr val="FFFFEE"/>
                </a:solidFill>
                <a:effectLst>
                  <a:glow rad="228600">
                    <a:srgbClr val="0070C0">
                      <a:satMod val="175000"/>
                      <a:alpha val="40000"/>
                    </a:srgbClr>
                  </a:glow>
                </a:effectLst>
              </a:rPr>
              <a:t>Előadó:  Tóth Imre tű. alezredes</a:t>
            </a:r>
          </a:p>
          <a:p>
            <a:pPr algn="ctr">
              <a:spcBef>
                <a:spcPct val="50000"/>
              </a:spcBef>
              <a:defRPr/>
            </a:pPr>
            <a:r>
              <a:rPr lang="hu-HU" b="1" dirty="0">
                <a:solidFill>
                  <a:srgbClr val="FFFFEE"/>
                </a:solidFill>
                <a:effectLst>
                  <a:glow rad="228600">
                    <a:srgbClr val="0070C0">
                      <a:satMod val="175000"/>
                      <a:alpha val="40000"/>
                    </a:srgbClr>
                  </a:glow>
                </a:effectLst>
                <a:latin typeface="Arial"/>
              </a:rPr>
              <a:t>Kiskunhalasi Katasztrófavédelmi Kirendeltség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5"/>
          <p:cNvSpPr txBox="1">
            <a:spLocks noChangeArrowheads="1"/>
          </p:cNvSpPr>
          <p:nvPr/>
        </p:nvSpPr>
        <p:spPr bwMode="auto">
          <a:xfrm>
            <a:off x="0" y="0"/>
            <a:ext cx="9144000" cy="406400"/>
          </a:xfrm>
          <a:prstGeom prst="rect">
            <a:avLst/>
          </a:prstGeom>
          <a:solidFill>
            <a:srgbClr val="FF0000"/>
          </a:solidFill>
          <a:ln w="9525">
            <a:solidFill>
              <a:schemeClr val="bg1"/>
            </a:solidFill>
            <a:miter lim="800000"/>
            <a:headEnd/>
            <a:tailEnd/>
          </a:ln>
        </p:spPr>
        <p:txBody>
          <a:bodyPr>
            <a:spAutoFit/>
          </a:bodyPr>
          <a:lstStyle/>
          <a:p>
            <a:pPr algn="ctr"/>
            <a:r>
              <a:rPr lang="hu-HU" sz="2000" b="1">
                <a:solidFill>
                  <a:schemeClr val="bg1"/>
                </a:solidFill>
              </a:rPr>
              <a:t>Tűzoltósági szakterület</a:t>
            </a:r>
          </a:p>
        </p:txBody>
      </p:sp>
      <p:sp>
        <p:nvSpPr>
          <p:cNvPr id="36866" name="Text Box 7"/>
          <p:cNvSpPr txBox="1">
            <a:spLocks noChangeArrowheads="1"/>
          </p:cNvSpPr>
          <p:nvPr/>
        </p:nvSpPr>
        <p:spPr bwMode="auto">
          <a:xfrm>
            <a:off x="1500188" y="1928813"/>
            <a:ext cx="6138862" cy="366712"/>
          </a:xfrm>
          <a:prstGeom prst="rect">
            <a:avLst/>
          </a:prstGeom>
          <a:noFill/>
          <a:ln w="9525" algn="ctr">
            <a:noFill/>
            <a:miter lim="800000"/>
            <a:headEnd/>
            <a:tailEnd/>
          </a:ln>
        </p:spPr>
        <p:txBody>
          <a:bodyPr lIns="90000" rIns="90000">
            <a:spAutoFit/>
          </a:bodyPr>
          <a:lstStyle/>
          <a:p>
            <a:endParaRPr lang="hu-HU"/>
          </a:p>
        </p:txBody>
      </p:sp>
      <p:sp>
        <p:nvSpPr>
          <p:cNvPr id="13" name="Rectangle 3"/>
          <p:cNvSpPr txBox="1">
            <a:spLocks noChangeArrowheads="1"/>
          </p:cNvSpPr>
          <p:nvPr/>
        </p:nvSpPr>
        <p:spPr bwMode="auto">
          <a:xfrm>
            <a:off x="395288" y="2349500"/>
            <a:ext cx="1857375" cy="1214438"/>
          </a:xfrm>
          <a:prstGeom prst="rect">
            <a:avLst/>
          </a:prstGeom>
          <a:solidFill>
            <a:srgbClr val="FFC00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Kecel ÖTP</a:t>
            </a:r>
          </a:p>
          <a:p>
            <a:pPr marL="342900" indent="-342900" algn="ctr">
              <a:spcBef>
                <a:spcPct val="20000"/>
              </a:spcBef>
              <a:buClr>
                <a:schemeClr val="hlink"/>
              </a:buClr>
              <a:buSzPct val="80000"/>
              <a:defRPr/>
            </a:pPr>
            <a:r>
              <a:rPr lang="hu-HU" sz="1400" b="1" i="1" kern="0" dirty="0">
                <a:solidFill>
                  <a:srgbClr val="000000"/>
                </a:solidFill>
                <a:effectLst>
                  <a:outerShdw blurRad="38100" dist="38100" dir="2700000" algn="tl">
                    <a:srgbClr val="FFFFFF"/>
                  </a:outerShdw>
                </a:effectLst>
                <a:latin typeface="Times New Roman" pitchFamily="18" charset="0"/>
              </a:rPr>
              <a:t>(3 település)</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Soltvadkert ÖTP</a:t>
            </a:r>
          </a:p>
          <a:p>
            <a:pPr marL="342900" indent="-342900" algn="ctr">
              <a:spcBef>
                <a:spcPct val="20000"/>
              </a:spcBef>
              <a:buClr>
                <a:schemeClr val="hlink"/>
              </a:buClr>
              <a:buSzPct val="80000"/>
              <a:defRPr/>
            </a:pPr>
            <a:r>
              <a:rPr lang="hu-HU" sz="1400" b="1" i="1" kern="0" dirty="0">
                <a:solidFill>
                  <a:srgbClr val="000000"/>
                </a:solidFill>
                <a:effectLst>
                  <a:outerShdw blurRad="38100" dist="38100" dir="2700000" algn="tl">
                    <a:srgbClr val="FFFFFF"/>
                  </a:outerShdw>
                </a:effectLst>
                <a:latin typeface="Times New Roman" pitchFamily="18" charset="0"/>
              </a:rPr>
              <a:t>(3 település)</a:t>
            </a:r>
            <a:endParaRPr lang="hu-HU" sz="1400" b="1" i="1" kern="0" dirty="0">
              <a:solidFill>
                <a:schemeClr val="bg1"/>
              </a:solidFill>
              <a:effectLst>
                <a:outerShdw blurRad="38100" dist="38100" dir="2700000" algn="tl">
                  <a:srgbClr val="000000"/>
                </a:outerShdw>
              </a:effectLst>
              <a:latin typeface="Times New Roman" pitchFamily="18" charset="0"/>
            </a:endParaRPr>
          </a:p>
        </p:txBody>
      </p:sp>
      <p:sp>
        <p:nvSpPr>
          <p:cNvPr id="14" name="Rectangle 3"/>
          <p:cNvSpPr txBox="1">
            <a:spLocks noChangeArrowheads="1"/>
          </p:cNvSpPr>
          <p:nvPr/>
        </p:nvSpPr>
        <p:spPr bwMode="auto">
          <a:xfrm>
            <a:off x="250825" y="3933825"/>
            <a:ext cx="2143125" cy="2663825"/>
          </a:xfrm>
          <a:prstGeom prst="rect">
            <a:avLst/>
          </a:prstGeom>
          <a:solidFill>
            <a:srgbClr val="C6E6A2"/>
          </a:solidFill>
          <a:ln>
            <a:headEnd/>
            <a:tailEnd/>
          </a:ln>
        </p:spPr>
        <p:style>
          <a:lnRef idx="1">
            <a:schemeClr val="accent6"/>
          </a:lnRef>
          <a:fillRef idx="2">
            <a:schemeClr val="accent6"/>
          </a:fillRef>
          <a:effectRef idx="1">
            <a:schemeClr val="accent6"/>
          </a:effectRef>
          <a:fontRef idx="minor">
            <a:schemeClr val="dk1"/>
          </a:fontRef>
        </p:style>
        <p:txBody>
          <a:bodyPr/>
          <a:lstStyle/>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Akasztó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Császártöltés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Kecel ÖTE </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Kiskőrös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Imrehegy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Tabdi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Soltvadkert ÖTE</a:t>
            </a:r>
          </a:p>
          <a:p>
            <a:pPr marL="342900" indent="-342900">
              <a:spcBef>
                <a:spcPct val="20000"/>
              </a:spcBef>
              <a:buClr>
                <a:schemeClr val="hlink"/>
              </a:buClr>
              <a:buSzPct val="80000"/>
              <a:defRPr/>
            </a:pPr>
            <a:r>
              <a:rPr lang="hu-HU" b="1" kern="0" dirty="0">
                <a:solidFill>
                  <a:srgbClr val="FF0000"/>
                </a:solidFill>
                <a:effectLst>
                  <a:outerShdw blurRad="38100" dist="38100" dir="2700000" algn="tl">
                    <a:srgbClr val="FFFFFF"/>
                  </a:outerShdw>
                </a:effectLst>
                <a:latin typeface="Times New Roman" pitchFamily="18" charset="0"/>
              </a:rPr>
              <a:t>+1 </a:t>
            </a:r>
            <a:r>
              <a:rPr lang="hu-HU" b="1" i="1" kern="0" dirty="0">
                <a:solidFill>
                  <a:srgbClr val="FF0000"/>
                </a:solidFill>
                <a:effectLst>
                  <a:outerShdw blurRad="38100" dist="38100" dir="2700000" algn="tl">
                    <a:srgbClr val="FFFFFF"/>
                  </a:outerShdw>
                </a:effectLst>
                <a:latin typeface="Times New Roman" pitchFamily="18" charset="0"/>
              </a:rPr>
              <a:t>Csengőd ÖTE</a:t>
            </a:r>
          </a:p>
          <a:p>
            <a:pPr marL="342900" indent="-342900">
              <a:spcBef>
                <a:spcPct val="20000"/>
              </a:spcBef>
              <a:buClr>
                <a:schemeClr val="hlink"/>
              </a:buClr>
              <a:buSzPct val="80000"/>
              <a:defRPr/>
            </a:pPr>
            <a:endParaRPr lang="hu-HU" b="1" kern="0" dirty="0">
              <a:solidFill>
                <a:srgbClr val="000000"/>
              </a:solidFill>
              <a:effectLst>
                <a:outerShdw blurRad="38100" dist="38100" dir="2700000" algn="tl">
                  <a:srgbClr val="FFFFFF"/>
                </a:outerShdw>
              </a:effectLst>
              <a:latin typeface="Times New Roman" pitchFamily="18" charset="0"/>
            </a:endParaRPr>
          </a:p>
        </p:txBody>
      </p:sp>
      <p:pic>
        <p:nvPicPr>
          <p:cNvPr id="36869" name="Kép 1"/>
          <p:cNvPicPr>
            <a:picLocks noChangeAspect="1"/>
          </p:cNvPicPr>
          <p:nvPr/>
        </p:nvPicPr>
        <p:blipFill>
          <a:blip r:embed="rId2" cstate="print"/>
          <a:srcRect/>
          <a:stretch>
            <a:fillRect/>
          </a:stretch>
        </p:blipFill>
        <p:spPr bwMode="auto">
          <a:xfrm>
            <a:off x="2530475" y="882650"/>
            <a:ext cx="4202113" cy="5821363"/>
          </a:xfrm>
          <a:prstGeom prst="rect">
            <a:avLst/>
          </a:prstGeom>
          <a:noFill/>
          <a:ln w="9525">
            <a:noFill/>
            <a:miter lim="800000"/>
            <a:headEnd/>
            <a:tailEnd/>
          </a:ln>
        </p:spPr>
      </p:pic>
      <p:sp>
        <p:nvSpPr>
          <p:cNvPr id="19" name="Rectangle 3"/>
          <p:cNvSpPr txBox="1">
            <a:spLocks noChangeArrowheads="1"/>
          </p:cNvSpPr>
          <p:nvPr/>
        </p:nvSpPr>
        <p:spPr bwMode="auto">
          <a:xfrm>
            <a:off x="6469063" y="1268413"/>
            <a:ext cx="2339975" cy="712787"/>
          </a:xfrm>
          <a:prstGeom prst="rect">
            <a:avLst/>
          </a:prstGeom>
          <a:solidFill>
            <a:srgbClr val="FFE181"/>
          </a:solidFill>
          <a:ln>
            <a:headEnd/>
            <a:tailEnd/>
          </a:ln>
        </p:spPr>
        <p:style>
          <a:lnRef idx="1">
            <a:schemeClr val="accent4"/>
          </a:lnRef>
          <a:fillRef idx="2">
            <a:schemeClr val="accent4"/>
          </a:fillRef>
          <a:effectRef idx="1">
            <a:schemeClr val="accent4"/>
          </a:effectRef>
          <a:fontRef idx="minor">
            <a:schemeClr val="dk1"/>
          </a:fontRef>
        </p:style>
        <p:txBody>
          <a:bodyPr/>
          <a:lstStyle/>
          <a:p>
            <a:pPr marL="342900" indent="-342900" algn="ctr">
              <a:spcBef>
                <a:spcPct val="20000"/>
              </a:spcBef>
              <a:buClr>
                <a:schemeClr val="hlink"/>
              </a:buClr>
              <a:buSzPct val="80000"/>
              <a:defRPr/>
            </a:pPr>
            <a:r>
              <a:rPr lang="hu-HU" sz="2000" b="1" kern="0" dirty="0">
                <a:solidFill>
                  <a:srgbClr val="000000"/>
                </a:solidFill>
                <a:effectLst>
                  <a:outerShdw blurRad="38100" dist="38100" dir="2700000" algn="tl">
                    <a:srgbClr val="FFFFFF"/>
                  </a:outerShdw>
                </a:effectLst>
                <a:latin typeface="Times New Roman" pitchFamily="18" charset="0"/>
              </a:rPr>
              <a:t>Kiskunhalasi HTP</a:t>
            </a:r>
          </a:p>
          <a:p>
            <a:pPr marL="342900" indent="-342900" algn="ctr">
              <a:spcBef>
                <a:spcPct val="20000"/>
              </a:spcBef>
              <a:buClr>
                <a:schemeClr val="hlink"/>
              </a:buClr>
              <a:buSzPct val="80000"/>
              <a:defRPr/>
            </a:pPr>
            <a:r>
              <a:rPr lang="hu-HU" sz="1400" b="1" i="1" kern="0" dirty="0">
                <a:solidFill>
                  <a:srgbClr val="000000"/>
                </a:solidFill>
                <a:effectLst>
                  <a:outerShdw blurRad="38100" dist="38100" dir="2700000" algn="tl">
                    <a:srgbClr val="FFFFFF"/>
                  </a:outerShdw>
                </a:effectLst>
                <a:latin typeface="Times New Roman" pitchFamily="18" charset="0"/>
              </a:rPr>
              <a:t>(15 település)</a:t>
            </a:r>
            <a:endParaRPr lang="hu-HU" sz="1400" b="1" i="1" kern="0" dirty="0">
              <a:solidFill>
                <a:srgbClr val="000000"/>
              </a:solidFill>
              <a:effectLst>
                <a:outerShdw blurRad="38100" dist="38100" dir="2700000" algn="tl">
                  <a:srgbClr val="000000"/>
                </a:outerShdw>
              </a:effectLst>
              <a:latin typeface="Times New Roman" pitchFamily="18" charset="0"/>
            </a:endParaRPr>
          </a:p>
        </p:txBody>
      </p:sp>
      <p:sp>
        <p:nvSpPr>
          <p:cNvPr id="18" name="Rectangle 3"/>
          <p:cNvSpPr txBox="1">
            <a:spLocks noChangeArrowheads="1"/>
          </p:cNvSpPr>
          <p:nvPr/>
        </p:nvSpPr>
        <p:spPr bwMode="auto">
          <a:xfrm>
            <a:off x="250825" y="1268413"/>
            <a:ext cx="2339975" cy="714375"/>
          </a:xfrm>
          <a:prstGeom prst="rect">
            <a:avLst/>
          </a:prstGeom>
          <a:solidFill>
            <a:srgbClr val="FFE181"/>
          </a:solidFill>
          <a:ln>
            <a:headEnd/>
            <a:tailEnd/>
          </a:ln>
        </p:spPr>
        <p:style>
          <a:lnRef idx="1">
            <a:schemeClr val="accent4"/>
          </a:lnRef>
          <a:fillRef idx="2">
            <a:schemeClr val="accent4"/>
          </a:fillRef>
          <a:effectRef idx="1">
            <a:schemeClr val="accent4"/>
          </a:effectRef>
          <a:fontRef idx="minor">
            <a:schemeClr val="dk1"/>
          </a:fontRef>
        </p:style>
        <p:txBody>
          <a:bodyPr/>
          <a:lstStyle/>
          <a:p>
            <a:pPr marL="342900" indent="-342900" algn="ctr">
              <a:spcBef>
                <a:spcPct val="20000"/>
              </a:spcBef>
              <a:buClr>
                <a:schemeClr val="hlink"/>
              </a:buClr>
              <a:buSzPct val="80000"/>
              <a:defRPr/>
            </a:pPr>
            <a:r>
              <a:rPr lang="hu-HU" sz="2000" b="1" kern="0" dirty="0">
                <a:solidFill>
                  <a:srgbClr val="000000"/>
                </a:solidFill>
                <a:effectLst>
                  <a:outerShdw blurRad="38100" dist="38100" dir="2700000" algn="tl">
                    <a:srgbClr val="FFFFFF"/>
                  </a:outerShdw>
                </a:effectLst>
                <a:latin typeface="Times New Roman" pitchFamily="18" charset="0"/>
              </a:rPr>
              <a:t>Kiskőrösi HTP</a:t>
            </a:r>
          </a:p>
          <a:p>
            <a:pPr marL="342900" indent="-342900" algn="ctr">
              <a:spcBef>
                <a:spcPct val="20000"/>
              </a:spcBef>
              <a:buClr>
                <a:schemeClr val="hlink"/>
              </a:buClr>
              <a:buSzPct val="80000"/>
              <a:defRPr/>
            </a:pPr>
            <a:r>
              <a:rPr lang="hu-HU" sz="1400" b="1" i="1" kern="0" dirty="0">
                <a:solidFill>
                  <a:srgbClr val="000000"/>
                </a:solidFill>
                <a:effectLst>
                  <a:outerShdw blurRad="38100" dist="38100" dir="2700000" algn="tl">
                    <a:srgbClr val="FFFFFF"/>
                  </a:outerShdw>
                </a:effectLst>
                <a:latin typeface="Times New Roman" pitchFamily="18" charset="0"/>
              </a:rPr>
              <a:t>(13 település)</a:t>
            </a:r>
            <a:endParaRPr lang="hu-HU" sz="1400" b="1" i="1" kern="0" dirty="0">
              <a:solidFill>
                <a:srgbClr val="000000"/>
              </a:solidFill>
              <a:effectLst>
                <a:outerShdw blurRad="38100" dist="38100" dir="2700000" algn="tl">
                  <a:srgbClr val="000000"/>
                </a:outerShdw>
              </a:effectLst>
              <a:latin typeface="Times New Roman" pitchFamily="18" charset="0"/>
            </a:endParaRPr>
          </a:p>
        </p:txBody>
      </p:sp>
      <p:sp>
        <p:nvSpPr>
          <p:cNvPr id="16" name="Rectangle 3"/>
          <p:cNvSpPr txBox="1">
            <a:spLocks noChangeArrowheads="1"/>
          </p:cNvSpPr>
          <p:nvPr/>
        </p:nvSpPr>
        <p:spPr bwMode="auto">
          <a:xfrm>
            <a:off x="6732588" y="2573338"/>
            <a:ext cx="1943100" cy="642937"/>
          </a:xfrm>
          <a:prstGeom prst="rect">
            <a:avLst/>
          </a:prstGeom>
          <a:solidFill>
            <a:srgbClr val="FFC00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Jánoshalma ÖTP</a:t>
            </a:r>
          </a:p>
          <a:p>
            <a:pPr marL="342900" indent="-342900" algn="ctr">
              <a:spcBef>
                <a:spcPct val="20000"/>
              </a:spcBef>
              <a:buClr>
                <a:schemeClr val="hlink"/>
              </a:buClr>
              <a:buSzPct val="80000"/>
              <a:defRPr/>
            </a:pPr>
            <a:r>
              <a:rPr lang="hu-HU" sz="1400" b="1" i="1" kern="0" dirty="0">
                <a:solidFill>
                  <a:srgbClr val="000000"/>
                </a:solidFill>
                <a:effectLst>
                  <a:outerShdw blurRad="38100" dist="38100" dir="2700000" algn="tl">
                    <a:srgbClr val="FFFFFF"/>
                  </a:outerShdw>
                </a:effectLst>
                <a:latin typeface="Times New Roman" pitchFamily="18" charset="0"/>
              </a:rPr>
              <a:t>(4 település)</a:t>
            </a:r>
            <a:endParaRPr lang="hu-HU" sz="1400" b="1" i="1" kern="0" dirty="0">
              <a:solidFill>
                <a:schemeClr val="bg1"/>
              </a:solidFill>
              <a:effectLst>
                <a:outerShdw blurRad="38100" dist="38100" dir="2700000" algn="tl">
                  <a:srgbClr val="000000"/>
                </a:outerShdw>
              </a:effectLst>
              <a:latin typeface="Times New Roman" pitchFamily="18" charset="0"/>
            </a:endParaRPr>
          </a:p>
          <a:p>
            <a:pPr marL="342900" indent="-342900">
              <a:spcBef>
                <a:spcPct val="20000"/>
              </a:spcBef>
              <a:buClr>
                <a:schemeClr val="hlink"/>
              </a:buClr>
              <a:buSzPct val="80000"/>
              <a:buFont typeface="Wingdings" pitchFamily="2" charset="2"/>
              <a:buNone/>
              <a:defRPr/>
            </a:pPr>
            <a:endParaRPr lang="hu-HU" b="1" kern="0" dirty="0">
              <a:solidFill>
                <a:schemeClr val="tx1"/>
              </a:solidFill>
              <a:effectLst>
                <a:outerShdw blurRad="38100" dist="38100" dir="2700000" algn="tl">
                  <a:srgbClr val="000000"/>
                </a:outerShdw>
              </a:effectLst>
              <a:latin typeface="Times New Roman" pitchFamily="18" charset="0"/>
            </a:endParaRPr>
          </a:p>
        </p:txBody>
      </p:sp>
      <p:sp>
        <p:nvSpPr>
          <p:cNvPr id="12" name="Rectangle 3"/>
          <p:cNvSpPr txBox="1">
            <a:spLocks noChangeArrowheads="1"/>
          </p:cNvSpPr>
          <p:nvPr/>
        </p:nvSpPr>
        <p:spPr bwMode="auto">
          <a:xfrm>
            <a:off x="6688138" y="4149725"/>
            <a:ext cx="2143125" cy="1357313"/>
          </a:xfrm>
          <a:prstGeom prst="rect">
            <a:avLst/>
          </a:prstGeom>
          <a:solidFill>
            <a:srgbClr val="C6E6A2"/>
          </a:solidFill>
          <a:ln>
            <a:headEnd/>
            <a:tailEnd/>
          </a:ln>
        </p:spPr>
        <p:style>
          <a:lnRef idx="1">
            <a:schemeClr val="accent6"/>
          </a:lnRef>
          <a:fillRef idx="2">
            <a:schemeClr val="accent6"/>
          </a:fillRef>
          <a:effectRef idx="1">
            <a:schemeClr val="accent6"/>
          </a:effectRef>
          <a:fontRef idx="minor">
            <a:schemeClr val="dk1"/>
          </a:fontRef>
        </p:style>
        <p:txBody>
          <a:bodyPr/>
          <a:lstStyle/>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Kiskunmajsa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Csólyospálos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Mélykút ÖTE</a:t>
            </a:r>
          </a:p>
          <a:p>
            <a:pPr marL="342900" indent="-342900">
              <a:spcBef>
                <a:spcPct val="20000"/>
              </a:spcBef>
              <a:buClr>
                <a:schemeClr val="hlink"/>
              </a:buClr>
              <a:buSzPct val="80000"/>
              <a:defRPr/>
            </a:pPr>
            <a:r>
              <a:rPr lang="hu-HU" b="1" kern="0" dirty="0">
                <a:solidFill>
                  <a:srgbClr val="000000"/>
                </a:solidFill>
                <a:effectLst>
                  <a:outerShdw blurRad="38100" dist="38100" dir="2700000" algn="tl">
                    <a:srgbClr val="FFFFFF"/>
                  </a:outerShdw>
                </a:effectLst>
                <a:latin typeface="Times New Roman" pitchFamily="18" charset="0"/>
              </a:rPr>
              <a:t>DMTTME</a:t>
            </a:r>
            <a:endParaRPr lang="hu-HU" b="1" kern="0" dirty="0">
              <a:solidFill>
                <a:schemeClr val="bg1"/>
              </a:solidFill>
              <a:effectLst>
                <a:outerShdw blurRad="38100" dist="38100" dir="2700000" algn="tl">
                  <a:srgbClr val="000000"/>
                </a:outerShdw>
              </a:effectLst>
              <a:latin typeface="Times New Roman" pitchFamily="18" charset="0"/>
            </a:endParaRPr>
          </a:p>
          <a:p>
            <a:pPr marL="342900" indent="-342900">
              <a:spcBef>
                <a:spcPct val="20000"/>
              </a:spcBef>
              <a:buClr>
                <a:schemeClr val="hlink"/>
              </a:buClr>
              <a:buSzPct val="80000"/>
              <a:buFont typeface="Wingdings" pitchFamily="2" charset="2"/>
              <a:buNone/>
              <a:defRPr/>
            </a:pPr>
            <a:endParaRPr lang="hu-HU" b="1" kern="0" dirty="0">
              <a:solidFill>
                <a:schemeClr val="tx1"/>
              </a:solidFill>
              <a:effectLst>
                <a:outerShdw blurRad="38100" dist="38100" dir="2700000" algn="tl">
                  <a:srgbClr val="000000"/>
                </a:outerShdw>
              </a:effectLst>
              <a:latin typeface="Times New Roman" pitchFamily="18" charset="0"/>
            </a:endParaRPr>
          </a:p>
        </p:txBody>
      </p:sp>
      <p:sp>
        <p:nvSpPr>
          <p:cNvPr id="36874" name="Szövegdoboz 2"/>
          <p:cNvSpPr txBox="1">
            <a:spLocks noChangeArrowheads="1"/>
          </p:cNvSpPr>
          <p:nvPr/>
        </p:nvSpPr>
        <p:spPr bwMode="auto">
          <a:xfrm>
            <a:off x="539750" y="460375"/>
            <a:ext cx="6985000" cy="400050"/>
          </a:xfrm>
          <a:prstGeom prst="rect">
            <a:avLst/>
          </a:prstGeom>
          <a:noFill/>
          <a:ln w="9525">
            <a:noFill/>
            <a:miter lim="800000"/>
            <a:headEnd/>
            <a:tailEnd/>
          </a:ln>
        </p:spPr>
        <p:txBody>
          <a:bodyPr>
            <a:spAutoFit/>
          </a:bodyPr>
          <a:lstStyle/>
          <a:p>
            <a:r>
              <a:rPr lang="hu-HU" sz="2000" b="1">
                <a:latin typeface="Times New Roman" pitchFamily="18" charset="0"/>
                <a:cs typeface="Times New Roman" pitchFamily="18" charset="0"/>
              </a:rPr>
              <a:t>Tűzoltóságok irányítása, felügyelete</a:t>
            </a:r>
          </a:p>
        </p:txBody>
      </p:sp>
    </p:spTree>
  </p:cSld>
  <p:clrMapOvr>
    <a:masterClrMapping/>
  </p:clrMapOvr>
</p:sld>
</file>

<file path=ppt/theme/theme1.xml><?xml version="1.0" encoding="utf-8"?>
<a:theme xmlns:a="http://schemas.openxmlformats.org/drawingml/2006/main" name="Réteges">
  <a:themeElements>
    <a:clrScheme name="Egyéni 2. séma">
      <a:dk1>
        <a:srgbClr val="000000"/>
      </a:dk1>
      <a:lt1>
        <a:srgbClr val="BFE4FF"/>
      </a:lt1>
      <a:dk2>
        <a:srgbClr val="330033"/>
      </a:dk2>
      <a:lt2>
        <a:srgbClr val="330033"/>
      </a:lt2>
      <a:accent1>
        <a:srgbClr val="0070C0"/>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Réteg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étege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Rétege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Rétege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Rétege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Rétege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Rétege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Rétege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Rétege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Rétege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Rétege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Szürkeárnyalato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13322</TotalTime>
  <Words>1534</Words>
  <Application>Microsoft Office PowerPoint</Application>
  <PresentationFormat>Diavetítés a képernyőre (4:3 oldalarány)</PresentationFormat>
  <Paragraphs>452</Paragraphs>
  <Slides>34</Slides>
  <Notes>0</Notes>
  <HiddenSlides>0</HiddenSlides>
  <MMClips>0</MMClips>
  <ScaleCrop>false</ScaleCrop>
  <HeadingPairs>
    <vt:vector size="6" baseType="variant">
      <vt:variant>
        <vt:lpstr>Téma</vt:lpstr>
      </vt:variant>
      <vt:variant>
        <vt:i4>2</vt:i4>
      </vt:variant>
      <vt:variant>
        <vt:lpstr>Beágyazott OLE kiszolgálók</vt:lpstr>
      </vt:variant>
      <vt:variant>
        <vt:i4>1</vt:i4>
      </vt:variant>
      <vt:variant>
        <vt:lpstr>Diacímek</vt:lpstr>
      </vt:variant>
      <vt:variant>
        <vt:i4>34</vt:i4>
      </vt:variant>
    </vt:vector>
  </HeadingPairs>
  <TitlesOfParts>
    <vt:vector size="37" baseType="lpstr">
      <vt:lpstr>Réteges</vt:lpstr>
      <vt:lpstr>Office-téma</vt:lpstr>
      <vt:lpstr>Diagram</vt:lpstr>
      <vt:lpstr>1. dia</vt:lpstr>
      <vt:lpstr>2. dia</vt:lpstr>
      <vt:lpstr>3. dia</vt:lpstr>
      <vt:lpstr>4. dia</vt:lpstr>
      <vt:lpstr>5. dia</vt:lpstr>
      <vt:lpstr>6. dia</vt:lpstr>
      <vt:lpstr>7. dia</vt:lpstr>
      <vt:lpstr>8. dia</vt:lpstr>
      <vt:lpstr>9. dia</vt:lpstr>
      <vt:lpstr>10. dia</vt:lpstr>
      <vt:lpstr>11. dia</vt:lpstr>
      <vt:lpstr>12. dia</vt:lpstr>
      <vt:lpstr>13. dia</vt:lpstr>
      <vt:lpstr>14. dia</vt:lpstr>
      <vt:lpstr>15. dia</vt:lpstr>
      <vt:lpstr>16. dia</vt:lpstr>
      <vt:lpstr>17. dia</vt:lpstr>
      <vt:lpstr>18. dia</vt:lpstr>
      <vt:lpstr>19. dia</vt:lpstr>
      <vt:lpstr>20. dia</vt:lpstr>
      <vt:lpstr>21. dia</vt:lpstr>
      <vt:lpstr>22. dia</vt:lpstr>
      <vt:lpstr>23. dia</vt:lpstr>
      <vt:lpstr>24. dia</vt:lpstr>
      <vt:lpstr>25. dia</vt:lpstr>
      <vt:lpstr>26. dia</vt:lpstr>
      <vt:lpstr>27. dia</vt:lpstr>
      <vt:lpstr>28. dia</vt:lpstr>
      <vt:lpstr>29. dia</vt:lpstr>
      <vt:lpstr>30. dia</vt:lpstr>
      <vt:lpstr>31. dia</vt:lpstr>
      <vt:lpstr>32. dia</vt:lpstr>
      <vt:lpstr>33. dia</vt:lpstr>
      <vt:lpstr>34.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Helló dolly</dc:title>
  <dc:creator>Molnár Róbert</dc:creator>
  <cp:lastModifiedBy>halas.hatosagi</cp:lastModifiedBy>
  <cp:revision>1645</cp:revision>
  <dcterms:created xsi:type="dcterms:W3CDTF">2008-11-17T15:28:31Z</dcterms:created>
  <dcterms:modified xsi:type="dcterms:W3CDTF">2017-03-01T12:54:54Z</dcterms:modified>
</cp:coreProperties>
</file>